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5" r:id="rId4"/>
    <p:sldId id="262" r:id="rId5"/>
    <p:sldId id="269" r:id="rId6"/>
    <p:sldId id="263" r:id="rId7"/>
    <p:sldId id="268" r:id="rId8"/>
    <p:sldId id="264" r:id="rId9"/>
  </p:sldIdLst>
  <p:sldSz cx="10693400" cy="7562850"/>
  <p:notesSz cx="9926638" cy="67976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D41"/>
    <a:srgbClr val="2DBC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003" y="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1435" y="6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725774-74A1-4AA5-BC31-3C9367B8747F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63FB9-2243-471F-BEA1-A663E8BFD3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626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969C07-E22C-4290-A31C-5C0C5896BF1D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849313"/>
            <a:ext cx="3243262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069FDF-4B8D-4210-BD8F-957EFD58082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6979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0ADB7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Nouveau Projet</a:t>
            </a:r>
            <a:r>
              <a:rPr spc="5" dirty="0"/>
              <a:t> </a:t>
            </a:r>
            <a:r>
              <a:rPr spc="-5" dirty="0"/>
              <a:t>Nautisme</a:t>
            </a:r>
            <a:r>
              <a:rPr spc="-10" dirty="0"/>
              <a:t> Royan</a:t>
            </a:r>
            <a:r>
              <a:rPr spc="40" dirty="0"/>
              <a:t> </a:t>
            </a:r>
            <a:r>
              <a:rPr spc="-5" dirty="0"/>
              <a:t>Atlantique</a:t>
            </a:r>
          </a:p>
          <a:p>
            <a:pPr marL="12700">
              <a:lnSpc>
                <a:spcPct val="100000"/>
              </a:lnSpc>
            </a:pPr>
            <a:r>
              <a:rPr b="0" dirty="0">
                <a:solidFill>
                  <a:srgbClr val="404040"/>
                </a:solidFill>
                <a:latin typeface="Arial MT"/>
                <a:cs typeface="Arial MT"/>
              </a:rPr>
              <a:t>Présentation</a:t>
            </a:r>
            <a:r>
              <a:rPr b="0" spc="-4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spc="-5" dirty="0">
                <a:solidFill>
                  <a:srgbClr val="404040"/>
                </a:solidFill>
                <a:latin typeface="Arial MT"/>
                <a:cs typeface="Arial MT"/>
              </a:rPr>
              <a:t>des</a:t>
            </a:r>
            <a:r>
              <a:rPr b="0" spc="-3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dirty="0">
                <a:solidFill>
                  <a:srgbClr val="404040"/>
                </a:solidFill>
                <a:latin typeface="Arial MT"/>
                <a:cs typeface="Arial MT"/>
              </a:rPr>
              <a:t>dossiers</a:t>
            </a:r>
            <a:r>
              <a:rPr b="0" spc="-4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spc="-5" dirty="0">
                <a:solidFill>
                  <a:srgbClr val="404040"/>
                </a:solidFill>
                <a:latin typeface="Arial MT"/>
                <a:cs typeface="Arial MT"/>
              </a:rPr>
              <a:t>des</a:t>
            </a:r>
            <a:r>
              <a:rPr b="0" spc="-1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dirty="0">
                <a:solidFill>
                  <a:srgbClr val="404040"/>
                </a:solidFill>
                <a:latin typeface="Arial MT"/>
                <a:cs typeface="Arial MT"/>
              </a:rPr>
              <a:t>candidats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rgbClr val="00ADB7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0ADB7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Nouveau Projet</a:t>
            </a:r>
            <a:r>
              <a:rPr spc="5" dirty="0"/>
              <a:t> </a:t>
            </a:r>
            <a:r>
              <a:rPr spc="-5" dirty="0"/>
              <a:t>Nautisme</a:t>
            </a:r>
            <a:r>
              <a:rPr spc="-10" dirty="0"/>
              <a:t> Royan</a:t>
            </a:r>
            <a:r>
              <a:rPr spc="40" dirty="0"/>
              <a:t> </a:t>
            </a:r>
            <a:r>
              <a:rPr spc="-5" dirty="0"/>
              <a:t>Atlantique</a:t>
            </a:r>
          </a:p>
          <a:p>
            <a:pPr marL="12700">
              <a:lnSpc>
                <a:spcPct val="100000"/>
              </a:lnSpc>
            </a:pPr>
            <a:r>
              <a:rPr b="0" dirty="0">
                <a:solidFill>
                  <a:srgbClr val="404040"/>
                </a:solidFill>
                <a:latin typeface="Arial MT"/>
                <a:cs typeface="Arial MT"/>
              </a:rPr>
              <a:t>Présentation</a:t>
            </a:r>
            <a:r>
              <a:rPr b="0" spc="-4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spc="-5" dirty="0">
                <a:solidFill>
                  <a:srgbClr val="404040"/>
                </a:solidFill>
                <a:latin typeface="Arial MT"/>
                <a:cs typeface="Arial MT"/>
              </a:rPr>
              <a:t>des</a:t>
            </a:r>
            <a:r>
              <a:rPr b="0" spc="-3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dirty="0">
                <a:solidFill>
                  <a:srgbClr val="404040"/>
                </a:solidFill>
                <a:latin typeface="Arial MT"/>
                <a:cs typeface="Arial MT"/>
              </a:rPr>
              <a:t>dossiers</a:t>
            </a:r>
            <a:r>
              <a:rPr b="0" spc="-4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spc="-5" dirty="0">
                <a:solidFill>
                  <a:srgbClr val="404040"/>
                </a:solidFill>
                <a:latin typeface="Arial MT"/>
                <a:cs typeface="Arial MT"/>
              </a:rPr>
              <a:t>des</a:t>
            </a:r>
            <a:r>
              <a:rPr b="0" spc="-1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dirty="0">
                <a:solidFill>
                  <a:srgbClr val="404040"/>
                </a:solidFill>
                <a:latin typeface="Arial MT"/>
                <a:cs typeface="Arial MT"/>
              </a:rPr>
              <a:t>candidats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rgbClr val="00ADB7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3255" y="7016496"/>
            <a:ext cx="396240" cy="396240"/>
          </a:xfrm>
          <a:custGeom>
            <a:avLst/>
            <a:gdLst/>
            <a:ahLst/>
            <a:cxnLst/>
            <a:rect l="l" t="t" r="r" b="b"/>
            <a:pathLst>
              <a:path w="396240" h="396240">
                <a:moveTo>
                  <a:pt x="396239" y="0"/>
                </a:moveTo>
                <a:lnTo>
                  <a:pt x="0" y="0"/>
                </a:lnTo>
                <a:lnTo>
                  <a:pt x="0" y="396240"/>
                </a:lnTo>
                <a:lnTo>
                  <a:pt x="396239" y="396240"/>
                </a:lnTo>
                <a:lnTo>
                  <a:pt x="396239" y="0"/>
                </a:lnTo>
                <a:close/>
              </a:path>
            </a:pathLst>
          </a:custGeom>
          <a:solidFill>
            <a:srgbClr val="FFDD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9664" y="1620012"/>
            <a:ext cx="4680204" cy="5399532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359664" y="1620012"/>
            <a:ext cx="4680585" cy="5400040"/>
          </a:xfrm>
          <a:custGeom>
            <a:avLst/>
            <a:gdLst/>
            <a:ahLst/>
            <a:cxnLst/>
            <a:rect l="l" t="t" r="r" b="b"/>
            <a:pathLst>
              <a:path w="4680585" h="5400040">
                <a:moveTo>
                  <a:pt x="0" y="5399532"/>
                </a:moveTo>
                <a:lnTo>
                  <a:pt x="4680204" y="5399532"/>
                </a:lnTo>
                <a:lnTo>
                  <a:pt x="4680204" y="0"/>
                </a:lnTo>
                <a:lnTo>
                  <a:pt x="0" y="0"/>
                </a:lnTo>
                <a:lnTo>
                  <a:pt x="0" y="5399532"/>
                </a:lnTo>
                <a:close/>
              </a:path>
            </a:pathLst>
          </a:custGeom>
          <a:ln w="9144">
            <a:solidFill>
              <a:srgbClr val="F1F1F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880092" y="146303"/>
            <a:ext cx="541020" cy="539750"/>
          </a:xfrm>
          <a:custGeom>
            <a:avLst/>
            <a:gdLst/>
            <a:ahLst/>
            <a:cxnLst/>
            <a:rect l="l" t="t" r="r" b="b"/>
            <a:pathLst>
              <a:path w="541020" h="539750">
                <a:moveTo>
                  <a:pt x="541020" y="0"/>
                </a:moveTo>
                <a:lnTo>
                  <a:pt x="0" y="0"/>
                </a:lnTo>
                <a:lnTo>
                  <a:pt x="0" y="269748"/>
                </a:lnTo>
                <a:lnTo>
                  <a:pt x="0" y="539496"/>
                </a:lnTo>
                <a:lnTo>
                  <a:pt x="541020" y="539496"/>
                </a:lnTo>
                <a:lnTo>
                  <a:pt x="541020" y="269748"/>
                </a:lnTo>
                <a:lnTo>
                  <a:pt x="541020" y="0"/>
                </a:lnTo>
                <a:close/>
              </a:path>
            </a:pathLst>
          </a:custGeom>
          <a:solidFill>
            <a:srgbClr val="FFDD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9529571" y="416052"/>
            <a:ext cx="539750" cy="539750"/>
          </a:xfrm>
          <a:custGeom>
            <a:avLst/>
            <a:gdLst/>
            <a:ahLst/>
            <a:cxnLst/>
            <a:rect l="l" t="t" r="r" b="b"/>
            <a:pathLst>
              <a:path w="539750" h="539750">
                <a:moveTo>
                  <a:pt x="539496" y="0"/>
                </a:moveTo>
                <a:lnTo>
                  <a:pt x="0" y="0"/>
                </a:lnTo>
                <a:lnTo>
                  <a:pt x="0" y="539496"/>
                </a:lnTo>
                <a:lnTo>
                  <a:pt x="539496" y="539496"/>
                </a:lnTo>
                <a:lnTo>
                  <a:pt x="539496" y="0"/>
                </a:lnTo>
                <a:close/>
              </a:path>
            </a:pathLst>
          </a:custGeom>
          <a:solidFill>
            <a:srgbClr val="00AD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0ADB7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Nouveau Projet</a:t>
            </a:r>
            <a:r>
              <a:rPr spc="5" dirty="0"/>
              <a:t> </a:t>
            </a:r>
            <a:r>
              <a:rPr spc="-5" dirty="0"/>
              <a:t>Nautisme</a:t>
            </a:r>
            <a:r>
              <a:rPr spc="-10" dirty="0"/>
              <a:t> Royan</a:t>
            </a:r>
            <a:r>
              <a:rPr spc="40" dirty="0"/>
              <a:t> </a:t>
            </a:r>
            <a:r>
              <a:rPr spc="-5" dirty="0"/>
              <a:t>Atlantique</a:t>
            </a:r>
          </a:p>
          <a:p>
            <a:pPr marL="12700">
              <a:lnSpc>
                <a:spcPct val="100000"/>
              </a:lnSpc>
            </a:pPr>
            <a:r>
              <a:rPr b="0" dirty="0">
                <a:solidFill>
                  <a:srgbClr val="404040"/>
                </a:solidFill>
                <a:latin typeface="Arial MT"/>
                <a:cs typeface="Arial MT"/>
              </a:rPr>
              <a:t>Présentation</a:t>
            </a:r>
            <a:r>
              <a:rPr b="0" spc="-4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spc="-5" dirty="0">
                <a:solidFill>
                  <a:srgbClr val="404040"/>
                </a:solidFill>
                <a:latin typeface="Arial MT"/>
                <a:cs typeface="Arial MT"/>
              </a:rPr>
              <a:t>des</a:t>
            </a:r>
            <a:r>
              <a:rPr b="0" spc="-3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dirty="0">
                <a:solidFill>
                  <a:srgbClr val="404040"/>
                </a:solidFill>
                <a:latin typeface="Arial MT"/>
                <a:cs typeface="Arial MT"/>
              </a:rPr>
              <a:t>dossiers</a:t>
            </a:r>
            <a:r>
              <a:rPr b="0" spc="-4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spc="-5" dirty="0">
                <a:solidFill>
                  <a:srgbClr val="404040"/>
                </a:solidFill>
                <a:latin typeface="Arial MT"/>
                <a:cs typeface="Arial MT"/>
              </a:rPr>
              <a:t>des</a:t>
            </a:r>
            <a:r>
              <a:rPr b="0" spc="-1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dirty="0">
                <a:solidFill>
                  <a:srgbClr val="404040"/>
                </a:solidFill>
                <a:latin typeface="Arial MT"/>
                <a:cs typeface="Arial MT"/>
              </a:rPr>
              <a:t>candidats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rgbClr val="00ADB7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0ADB7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Nouveau Projet</a:t>
            </a:r>
            <a:r>
              <a:rPr spc="5" dirty="0"/>
              <a:t> </a:t>
            </a:r>
            <a:r>
              <a:rPr spc="-5" dirty="0"/>
              <a:t>Nautisme</a:t>
            </a:r>
            <a:r>
              <a:rPr spc="-10" dirty="0"/>
              <a:t> Royan</a:t>
            </a:r>
            <a:r>
              <a:rPr spc="40" dirty="0"/>
              <a:t> </a:t>
            </a:r>
            <a:r>
              <a:rPr spc="-5" dirty="0"/>
              <a:t>Atlantique</a:t>
            </a:r>
          </a:p>
          <a:p>
            <a:pPr marL="12700">
              <a:lnSpc>
                <a:spcPct val="100000"/>
              </a:lnSpc>
            </a:pPr>
            <a:r>
              <a:rPr b="0" dirty="0">
                <a:solidFill>
                  <a:srgbClr val="404040"/>
                </a:solidFill>
                <a:latin typeface="Arial MT"/>
                <a:cs typeface="Arial MT"/>
              </a:rPr>
              <a:t>Présentation</a:t>
            </a:r>
            <a:r>
              <a:rPr b="0" spc="-4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spc="-5" dirty="0">
                <a:solidFill>
                  <a:srgbClr val="404040"/>
                </a:solidFill>
                <a:latin typeface="Arial MT"/>
                <a:cs typeface="Arial MT"/>
              </a:rPr>
              <a:t>des</a:t>
            </a:r>
            <a:r>
              <a:rPr b="0" spc="-3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dirty="0">
                <a:solidFill>
                  <a:srgbClr val="404040"/>
                </a:solidFill>
                <a:latin typeface="Arial MT"/>
                <a:cs typeface="Arial MT"/>
              </a:rPr>
              <a:t>dossiers</a:t>
            </a:r>
            <a:r>
              <a:rPr b="0" spc="-4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spc="-5" dirty="0">
                <a:solidFill>
                  <a:srgbClr val="404040"/>
                </a:solidFill>
                <a:latin typeface="Arial MT"/>
                <a:cs typeface="Arial MT"/>
              </a:rPr>
              <a:t>des</a:t>
            </a:r>
            <a:r>
              <a:rPr b="0" spc="-1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dirty="0">
                <a:solidFill>
                  <a:srgbClr val="404040"/>
                </a:solidFill>
                <a:latin typeface="Arial MT"/>
                <a:cs typeface="Arial MT"/>
              </a:rPr>
              <a:t>candidats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rgbClr val="00ADB7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0ADB7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Nouveau Projet</a:t>
            </a:r>
            <a:r>
              <a:rPr spc="5" dirty="0"/>
              <a:t> </a:t>
            </a:r>
            <a:r>
              <a:rPr spc="-5" dirty="0"/>
              <a:t>Nautisme</a:t>
            </a:r>
            <a:r>
              <a:rPr spc="-10" dirty="0"/>
              <a:t> Royan</a:t>
            </a:r>
            <a:r>
              <a:rPr spc="40" dirty="0"/>
              <a:t> </a:t>
            </a:r>
            <a:r>
              <a:rPr spc="-5" dirty="0"/>
              <a:t>Atlantique</a:t>
            </a:r>
          </a:p>
          <a:p>
            <a:pPr marL="12700">
              <a:lnSpc>
                <a:spcPct val="100000"/>
              </a:lnSpc>
            </a:pPr>
            <a:r>
              <a:rPr b="0" dirty="0">
                <a:solidFill>
                  <a:srgbClr val="404040"/>
                </a:solidFill>
                <a:latin typeface="Arial MT"/>
                <a:cs typeface="Arial MT"/>
              </a:rPr>
              <a:t>Présentation</a:t>
            </a:r>
            <a:r>
              <a:rPr b="0" spc="-4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spc="-5" dirty="0">
                <a:solidFill>
                  <a:srgbClr val="404040"/>
                </a:solidFill>
                <a:latin typeface="Arial MT"/>
                <a:cs typeface="Arial MT"/>
              </a:rPr>
              <a:t>des</a:t>
            </a:r>
            <a:r>
              <a:rPr b="0" spc="-3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dirty="0">
                <a:solidFill>
                  <a:srgbClr val="404040"/>
                </a:solidFill>
                <a:latin typeface="Arial MT"/>
                <a:cs typeface="Arial MT"/>
              </a:rPr>
              <a:t>dossiers</a:t>
            </a:r>
            <a:r>
              <a:rPr b="0" spc="-4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spc="-5" dirty="0">
                <a:solidFill>
                  <a:srgbClr val="404040"/>
                </a:solidFill>
                <a:latin typeface="Arial MT"/>
                <a:cs typeface="Arial MT"/>
              </a:rPr>
              <a:t>des</a:t>
            </a:r>
            <a:r>
              <a:rPr b="0" spc="-1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dirty="0">
                <a:solidFill>
                  <a:srgbClr val="404040"/>
                </a:solidFill>
                <a:latin typeface="Arial MT"/>
                <a:cs typeface="Arial MT"/>
              </a:rPr>
              <a:t>candidats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100" b="1" i="0">
                <a:solidFill>
                  <a:srgbClr val="00ADB7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Identit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 noGrp="1"/>
          </p:cNvSpPr>
          <p:nvPr>
            <p:ph idx="4294967295"/>
          </p:nvPr>
        </p:nvSpPr>
        <p:spPr>
          <a:xfrm>
            <a:off x="360053" y="2725580"/>
            <a:ext cx="4680694" cy="553998"/>
          </a:xfrm>
          <a:blipFill>
            <a:blip r:embed="rId2"/>
            <a:tile/>
          </a:blipFill>
          <a:ln w="9528">
            <a:solidFill>
              <a:srgbClr val="F2F2F2"/>
            </a:solidFill>
            <a:prstDash val="solid"/>
          </a:ln>
        </p:spPr>
        <p:txBody>
          <a:bodyPr/>
          <a:lstStyle>
            <a:lvl1pPr>
              <a:defRPr i="1"/>
            </a:lvl1pPr>
          </a:lstStyle>
          <a:p>
            <a:pPr lvl="0"/>
            <a:r>
              <a:rPr lang="fr-FR"/>
              <a:t>Mentionnez le nom de la structure en charge du pilotage du projet</a:t>
            </a:r>
          </a:p>
        </p:txBody>
      </p:sp>
      <p:sp>
        <p:nvSpPr>
          <p:cNvPr id="3" name="Espace réservé du contenu 3"/>
          <p:cNvSpPr txBox="1">
            <a:spLocks noGrp="1"/>
          </p:cNvSpPr>
          <p:nvPr>
            <p:ph idx="4294967295"/>
          </p:nvPr>
        </p:nvSpPr>
        <p:spPr>
          <a:xfrm>
            <a:off x="5619904" y="2441870"/>
            <a:ext cx="4680694" cy="553998"/>
          </a:xfrm>
          <a:blipFill>
            <a:blip r:embed="rId2"/>
            <a:tile/>
          </a:blipFill>
          <a:ln w="9528">
            <a:solidFill>
              <a:srgbClr val="F2F2F2"/>
            </a:solidFill>
            <a:prstDash val="solid"/>
          </a:ln>
        </p:spPr>
        <p:txBody>
          <a:bodyPr/>
          <a:lstStyle>
            <a:lvl1pPr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7"/>
          <p:cNvSpPr/>
          <p:nvPr/>
        </p:nvSpPr>
        <p:spPr>
          <a:xfrm>
            <a:off x="360053" y="360150"/>
            <a:ext cx="3298089" cy="54022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54" tIns="45727" rIns="91454" bIns="45727" anchor="t" anchorCtr="0" compatLnSpc="1">
            <a:noAutofit/>
          </a:bodyPr>
          <a:lstStyle/>
          <a:p>
            <a:pPr marL="0" marR="0" lvl="0" indent="0" algn="just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3200" b="1" i="0" u="none" strike="noStrike" kern="1200" cap="none" spc="0" baseline="0">
                <a:solidFill>
                  <a:srgbClr val="00AEB7"/>
                </a:solidFill>
                <a:uFillTx/>
                <a:latin typeface="Dubai" pitchFamily="34"/>
                <a:cs typeface="Dubai" pitchFamily="34"/>
              </a:rPr>
              <a:t>Nom du projet :</a:t>
            </a:r>
          </a:p>
          <a:p>
            <a:pPr marL="0" marR="0" lvl="0" indent="0" algn="just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3200" b="1" i="0" u="none" strike="noStrike" kern="1200" cap="none" spc="0" baseline="0">
              <a:solidFill>
                <a:srgbClr val="404040"/>
              </a:solidFill>
              <a:uFillTx/>
              <a:latin typeface="Dubai" pitchFamily="34"/>
              <a:cs typeface="Dubai" pitchFamily="34"/>
            </a:endParaRPr>
          </a:p>
          <a:p>
            <a:pPr marL="0" marR="0" lvl="0" indent="0" algn="just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3200" b="0" i="0" u="none" strike="noStrike" kern="1200" cap="none" spc="0" baseline="0">
              <a:solidFill>
                <a:srgbClr val="404040"/>
              </a:solidFill>
              <a:uFillTx/>
              <a:latin typeface="Dubai" pitchFamily="34"/>
              <a:cs typeface="Dubai" pitchFamily="34"/>
            </a:endParaRPr>
          </a:p>
          <a:p>
            <a:pPr marL="0" marR="0" lvl="0" indent="0" algn="just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3200" b="0" i="0" u="none" strike="noStrike" kern="1200" cap="none" spc="0" baseline="0">
              <a:solidFill>
                <a:srgbClr val="404040"/>
              </a:solidFill>
              <a:uFillTx/>
              <a:latin typeface="Dubai" pitchFamily="34"/>
              <a:cs typeface="Dubai" pitchFamily="34"/>
            </a:endParaRPr>
          </a:p>
        </p:txBody>
      </p:sp>
      <p:sp>
        <p:nvSpPr>
          <p:cNvPr id="5" name="Rectangle 8"/>
          <p:cNvSpPr/>
          <p:nvPr/>
        </p:nvSpPr>
        <p:spPr>
          <a:xfrm>
            <a:off x="360053" y="1829568"/>
            <a:ext cx="4680694" cy="35985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54" tIns="45727" rIns="91454" bIns="45727" anchor="t" anchorCtr="0" compatLnSpc="1">
            <a:noAutofit/>
          </a:bodyPr>
          <a:lstStyle/>
          <a:p>
            <a:pPr marL="0" marR="0" lvl="0" indent="0" algn="l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800" b="1" i="0" u="none" strike="noStrike" kern="1200" cap="none" spc="0" baseline="0">
                <a:solidFill>
                  <a:srgbClr val="BF9000"/>
                </a:solidFill>
                <a:uFillTx/>
                <a:latin typeface="Dubai" pitchFamily="34"/>
                <a:cs typeface="Dubai" pitchFamily="34"/>
              </a:rPr>
              <a:t>Le(s) porteur(s) du projet</a:t>
            </a:r>
          </a:p>
          <a:p>
            <a:pPr marL="0" marR="0" lvl="0" indent="0" algn="l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>
              <a:solidFill>
                <a:srgbClr val="FFDD41"/>
              </a:solidFill>
              <a:uFillTx/>
              <a:latin typeface="Dubai" pitchFamily="34"/>
              <a:cs typeface="Dubai" pitchFamily="34"/>
            </a:endParaRPr>
          </a:p>
          <a:p>
            <a:pPr marL="0" marR="0" lvl="0" indent="0" algn="l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DD41"/>
              </a:solidFill>
              <a:uFillTx/>
              <a:latin typeface="Dubai" pitchFamily="34"/>
              <a:cs typeface="Dubai" pitchFamily="34"/>
            </a:endParaRPr>
          </a:p>
          <a:p>
            <a:pPr marL="0" marR="0" lvl="0" indent="0" algn="l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DD41"/>
              </a:solidFill>
              <a:uFillTx/>
              <a:latin typeface="Dubai" pitchFamily="34"/>
              <a:cs typeface="Dubai" pitchFamily="34"/>
            </a:endParaRPr>
          </a:p>
        </p:txBody>
      </p:sp>
      <p:sp>
        <p:nvSpPr>
          <p:cNvPr id="7" name="Espace réservé du contenu 2"/>
          <p:cNvSpPr txBox="1">
            <a:spLocks noGrp="1"/>
          </p:cNvSpPr>
          <p:nvPr>
            <p:ph idx="4294967295"/>
          </p:nvPr>
        </p:nvSpPr>
        <p:spPr>
          <a:xfrm>
            <a:off x="3831904" y="507549"/>
            <a:ext cx="5406030" cy="276999"/>
          </a:xfrm>
          <a:ln w="9528">
            <a:solidFill>
              <a:srgbClr val="F2F2F2"/>
            </a:solidFill>
            <a:prstDash val="solid"/>
          </a:ln>
        </p:spPr>
        <p:txBody>
          <a:bodyPr/>
          <a:lstStyle>
            <a:lvl1pPr>
              <a:defRPr sz="1800" b="1"/>
            </a:lvl1pPr>
          </a:lstStyle>
          <a:p>
            <a:pPr lvl="0"/>
            <a:r>
              <a:rPr lang="fr-FR"/>
              <a:t>Renseignez le nom du projet</a:t>
            </a:r>
          </a:p>
        </p:txBody>
      </p:sp>
      <p:sp>
        <p:nvSpPr>
          <p:cNvPr id="8" name="Rectangle 10"/>
          <p:cNvSpPr/>
          <p:nvPr/>
        </p:nvSpPr>
        <p:spPr>
          <a:xfrm>
            <a:off x="360053" y="2291643"/>
            <a:ext cx="4680694" cy="35985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54" tIns="45727" rIns="91454" bIns="45727" anchor="t" anchorCtr="0" compatLnSpc="1">
            <a:noAutofit/>
          </a:bodyPr>
          <a:lstStyle/>
          <a:p>
            <a:pPr marL="0" marR="0" lvl="0" indent="0" algn="l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600" b="1" i="0" u="none" strike="noStrike" kern="1200" cap="none" spc="0" baseline="0">
                <a:solidFill>
                  <a:srgbClr val="767171"/>
                </a:solidFill>
                <a:uFillTx/>
                <a:latin typeface="Dubai" pitchFamily="34"/>
                <a:cs typeface="Dubai" pitchFamily="34"/>
              </a:rPr>
              <a:t>Le pilote du projet </a:t>
            </a:r>
            <a:r>
              <a:rPr lang="fr-FR" sz="1600" b="0" i="0" u="none" strike="noStrike" kern="1200" cap="none" spc="0" baseline="0">
                <a:solidFill>
                  <a:srgbClr val="767171"/>
                </a:solidFill>
                <a:uFillTx/>
                <a:latin typeface="Dubai" pitchFamily="34"/>
                <a:cs typeface="Dubai" pitchFamily="34"/>
              </a:rPr>
              <a:t>(nom structure)</a:t>
            </a:r>
            <a:endParaRPr lang="fr-FR" sz="1600" b="1" i="0" u="none" strike="noStrike" kern="1200" cap="none" spc="0" baseline="0">
              <a:solidFill>
                <a:srgbClr val="767171"/>
              </a:solidFill>
              <a:uFillTx/>
              <a:latin typeface="Dubai" pitchFamily="34"/>
              <a:cs typeface="Dubai" pitchFamily="34"/>
            </a:endParaRPr>
          </a:p>
          <a:p>
            <a:pPr marL="0" marR="0" lvl="0" indent="0" algn="l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600" b="1" i="0" u="none" strike="noStrike" kern="1200" cap="none" spc="0" baseline="0">
              <a:solidFill>
                <a:srgbClr val="767171"/>
              </a:solidFill>
              <a:uFillTx/>
              <a:latin typeface="Dubai" pitchFamily="34"/>
              <a:cs typeface="Dubai" pitchFamily="34"/>
            </a:endParaRPr>
          </a:p>
          <a:p>
            <a:pPr marL="0" marR="0" lvl="0" indent="0" algn="l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600" b="0" i="0" u="none" strike="noStrike" kern="1200" cap="none" spc="0" baseline="0">
              <a:solidFill>
                <a:srgbClr val="767171"/>
              </a:solidFill>
              <a:uFillTx/>
              <a:latin typeface="Dubai" pitchFamily="34"/>
              <a:cs typeface="Dubai" pitchFamily="34"/>
            </a:endParaRPr>
          </a:p>
          <a:p>
            <a:pPr marL="0" marR="0" lvl="0" indent="0" algn="l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600" b="0" i="0" u="none" strike="noStrike" kern="1200" cap="none" spc="0" baseline="0">
              <a:solidFill>
                <a:srgbClr val="767171"/>
              </a:solidFill>
              <a:uFillTx/>
              <a:latin typeface="Dubai" pitchFamily="34"/>
              <a:cs typeface="Dubai" pitchFamily="34"/>
            </a:endParaRPr>
          </a:p>
        </p:txBody>
      </p:sp>
      <p:sp>
        <p:nvSpPr>
          <p:cNvPr id="9" name="Espace réservé du contenu 2"/>
          <p:cNvSpPr txBox="1">
            <a:spLocks noGrp="1"/>
          </p:cNvSpPr>
          <p:nvPr>
            <p:ph idx="4294967295"/>
          </p:nvPr>
        </p:nvSpPr>
        <p:spPr>
          <a:xfrm>
            <a:off x="360053" y="4665920"/>
            <a:ext cx="4680694" cy="553998"/>
          </a:xfrm>
          <a:blipFill>
            <a:blip r:embed="rId2"/>
            <a:tile/>
          </a:blipFill>
          <a:ln w="9528">
            <a:solidFill>
              <a:srgbClr val="F2F2F2"/>
            </a:solidFill>
            <a:prstDash val="solid"/>
          </a:ln>
        </p:spPr>
        <p:txBody>
          <a:bodyPr/>
          <a:lstStyle>
            <a:lvl1pPr>
              <a:defRPr i="1"/>
            </a:lvl1pPr>
          </a:lstStyle>
          <a:p>
            <a:pPr lvl="0"/>
            <a:r>
              <a:rPr lang="fr-FR"/>
              <a:t>Indiquez le nom des partenaires engagés dans le projet</a:t>
            </a:r>
          </a:p>
        </p:txBody>
      </p:sp>
      <p:sp>
        <p:nvSpPr>
          <p:cNvPr id="10" name="Rectangle 12"/>
          <p:cNvSpPr/>
          <p:nvPr/>
        </p:nvSpPr>
        <p:spPr>
          <a:xfrm>
            <a:off x="360053" y="4091253"/>
            <a:ext cx="4680694" cy="35985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54" tIns="45727" rIns="91454" bIns="45727" anchor="t" anchorCtr="0" compatLnSpc="1">
            <a:noAutofit/>
          </a:bodyPr>
          <a:lstStyle/>
          <a:p>
            <a:pPr marL="0" marR="0" lvl="0" indent="0" algn="l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600" b="1" i="0" u="none" strike="noStrike" kern="1200" cap="none" spc="0" baseline="0">
                <a:solidFill>
                  <a:srgbClr val="767171"/>
                </a:solidFill>
                <a:uFillTx/>
                <a:latin typeface="Dubai" pitchFamily="34"/>
                <a:cs typeface="Dubai" pitchFamily="34"/>
              </a:rPr>
              <a:t>Les partenaires du projet </a:t>
            </a:r>
          </a:p>
          <a:p>
            <a:pPr marL="0" marR="0" lvl="0" indent="0" algn="l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200" b="0" i="0" u="none" strike="noStrike" kern="1200" cap="none" spc="0" baseline="0">
                <a:solidFill>
                  <a:srgbClr val="767171"/>
                </a:solidFill>
                <a:uFillTx/>
                <a:latin typeface="Dubai" pitchFamily="34"/>
                <a:cs typeface="Dubai" pitchFamily="34"/>
              </a:rPr>
              <a:t>(nom du ou des partenaires réellement engagés dans le projet</a:t>
            </a:r>
            <a:r>
              <a:rPr lang="fr-FR" sz="1600" b="0" i="0" u="none" strike="noStrike" kern="1200" cap="none" spc="0" baseline="0">
                <a:solidFill>
                  <a:srgbClr val="767171"/>
                </a:solidFill>
                <a:uFillTx/>
                <a:latin typeface="Dubai" pitchFamily="34"/>
                <a:cs typeface="Dubai" pitchFamily="34"/>
              </a:rPr>
              <a:t>)</a:t>
            </a:r>
            <a:endParaRPr lang="fr-FR" sz="1600" b="1" i="0" u="none" strike="noStrike" kern="1200" cap="none" spc="0" baseline="0">
              <a:solidFill>
                <a:srgbClr val="767171"/>
              </a:solidFill>
              <a:uFillTx/>
              <a:latin typeface="Dubai" pitchFamily="34"/>
              <a:cs typeface="Dubai" pitchFamily="34"/>
            </a:endParaRPr>
          </a:p>
          <a:p>
            <a:pPr marL="0" marR="0" lvl="0" indent="0" algn="l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600" b="1" i="0" u="none" strike="noStrike" kern="1200" cap="none" spc="0" baseline="0">
              <a:solidFill>
                <a:srgbClr val="767171"/>
              </a:solidFill>
              <a:uFillTx/>
              <a:latin typeface="Dubai" pitchFamily="34"/>
              <a:cs typeface="Dubai" pitchFamily="34"/>
            </a:endParaRPr>
          </a:p>
          <a:p>
            <a:pPr marL="0" marR="0" lvl="0" indent="0" algn="l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600" b="0" i="0" u="none" strike="noStrike" kern="1200" cap="none" spc="0" baseline="0">
              <a:solidFill>
                <a:srgbClr val="767171"/>
              </a:solidFill>
              <a:uFillTx/>
              <a:latin typeface="Dubai" pitchFamily="34"/>
              <a:cs typeface="Dubai" pitchFamily="34"/>
            </a:endParaRPr>
          </a:p>
          <a:p>
            <a:pPr marL="0" marR="0" lvl="0" indent="0" algn="l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600" b="0" i="0" u="none" strike="noStrike" kern="1200" cap="none" spc="0" baseline="0">
              <a:solidFill>
                <a:srgbClr val="767171"/>
              </a:solidFill>
              <a:uFillTx/>
              <a:latin typeface="Dubai" pitchFamily="34"/>
              <a:cs typeface="Dubai" pitchFamily="34"/>
            </a:endParaRPr>
          </a:p>
        </p:txBody>
      </p:sp>
      <p:cxnSp>
        <p:nvCxnSpPr>
          <p:cNvPr id="11" name="Connecteur droit 4"/>
          <p:cNvCxnSpPr/>
          <p:nvPr/>
        </p:nvCxnSpPr>
        <p:spPr>
          <a:xfrm>
            <a:off x="0" y="1671411"/>
            <a:ext cx="10693401" cy="0"/>
          </a:xfrm>
          <a:prstGeom prst="straightConnector1">
            <a:avLst/>
          </a:prstGeom>
          <a:noFill/>
          <a:ln w="28575" cap="flat">
            <a:solidFill>
              <a:srgbClr val="00AEB7"/>
            </a:solidFill>
            <a:prstDash val="solid"/>
            <a:miter/>
          </a:ln>
        </p:spPr>
      </p:cxnSp>
      <p:sp>
        <p:nvSpPr>
          <p:cNvPr id="12" name="Rectangle 15"/>
          <p:cNvSpPr/>
          <p:nvPr/>
        </p:nvSpPr>
        <p:spPr>
          <a:xfrm>
            <a:off x="5619904" y="6105268"/>
            <a:ext cx="4680694" cy="35985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54" tIns="45727" rIns="91454" bIns="45727" anchor="t" anchorCtr="0" compatLnSpc="1">
            <a:noAutofit/>
          </a:bodyPr>
          <a:lstStyle/>
          <a:p>
            <a:pPr marL="0" marR="0" lvl="0" indent="0" algn="l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600" b="1" i="0" u="none" strike="noStrike" kern="1200" cap="none" spc="0" baseline="0">
                <a:solidFill>
                  <a:srgbClr val="767171"/>
                </a:solidFill>
                <a:uFillTx/>
                <a:latin typeface="Dubai" pitchFamily="34"/>
                <a:cs typeface="Dubai" pitchFamily="34"/>
              </a:rPr>
              <a:t>Nom et coordonnées du "chef de projet"</a:t>
            </a:r>
          </a:p>
          <a:p>
            <a:pPr marL="0" marR="0" lvl="0" indent="0" algn="l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600" b="1" i="0" u="none" strike="noStrike" kern="1200" cap="none" spc="0" baseline="0">
              <a:solidFill>
                <a:srgbClr val="767171"/>
              </a:solidFill>
              <a:uFillTx/>
              <a:latin typeface="Dubai" pitchFamily="34"/>
              <a:cs typeface="Dubai" pitchFamily="34"/>
            </a:endParaRPr>
          </a:p>
          <a:p>
            <a:pPr marL="0" marR="0" lvl="0" indent="0" algn="l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600" b="0" i="0" u="none" strike="noStrike" kern="1200" cap="none" spc="0" baseline="0">
              <a:solidFill>
                <a:srgbClr val="767171"/>
              </a:solidFill>
              <a:uFillTx/>
              <a:latin typeface="Dubai" pitchFamily="34"/>
              <a:cs typeface="Dubai" pitchFamily="34"/>
            </a:endParaRPr>
          </a:p>
          <a:p>
            <a:pPr marL="0" marR="0" lvl="0" indent="0" algn="l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600" b="0" i="0" u="none" strike="noStrike" kern="1200" cap="none" spc="0" baseline="0">
              <a:solidFill>
                <a:srgbClr val="767171"/>
              </a:solidFill>
              <a:uFillTx/>
              <a:latin typeface="Dubai" pitchFamily="34"/>
              <a:cs typeface="Dubai" pitchFamily="34"/>
            </a:endParaRPr>
          </a:p>
        </p:txBody>
      </p:sp>
      <p:sp>
        <p:nvSpPr>
          <p:cNvPr id="13" name="Rectangle 16"/>
          <p:cNvSpPr/>
          <p:nvPr/>
        </p:nvSpPr>
        <p:spPr>
          <a:xfrm>
            <a:off x="5487214" y="6061021"/>
            <a:ext cx="4994773" cy="1397982"/>
          </a:xfrm>
          <a:prstGeom prst="rect">
            <a:avLst/>
          </a:prstGeom>
          <a:noFill/>
          <a:ln w="12701" cap="flat">
            <a:solidFill>
              <a:srgbClr val="00AEB7"/>
            </a:solidFill>
            <a:prstDash val="solid"/>
            <a:miter/>
          </a:ln>
        </p:spPr>
        <p:txBody>
          <a:bodyPr vert="horz" wrap="square" lIns="91454" tIns="45727" rIns="91454" bIns="45727" anchor="ctr" anchorCtr="1" compatLnSpc="1">
            <a:noAutofit/>
          </a:bodyPr>
          <a:lstStyle/>
          <a:p>
            <a:pPr marL="0" marR="0" lvl="0" indent="0" algn="ctr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" name="Espace réservé du contenu 2"/>
          <p:cNvSpPr txBox="1">
            <a:spLocks noGrp="1"/>
          </p:cNvSpPr>
          <p:nvPr>
            <p:ph idx="4294967295"/>
          </p:nvPr>
        </p:nvSpPr>
        <p:spPr>
          <a:xfrm>
            <a:off x="5619904" y="6532381"/>
            <a:ext cx="4680694" cy="553998"/>
          </a:xfrm>
          <a:blipFill>
            <a:blip r:embed="rId2"/>
            <a:tile/>
          </a:blipFill>
        </p:spPr>
        <p:txBody>
          <a:bodyPr/>
          <a:lstStyle>
            <a:lvl1pPr>
              <a:defRPr i="1"/>
            </a:lvl1pPr>
          </a:lstStyle>
          <a:p>
            <a:pPr lvl="0"/>
            <a:r>
              <a:rPr lang="fr-FR"/>
              <a:t>Indiquez le nom et les coordonnées de la personne référente du dossier au sein de votre structure</a:t>
            </a:r>
          </a:p>
        </p:txBody>
      </p:sp>
    </p:spTree>
    <p:extLst>
      <p:ext uri="{BB962C8B-B14F-4D97-AF65-F5344CB8AC3E}">
        <p14:creationId xmlns:p14="http://schemas.microsoft.com/office/powerpoint/2010/main" val="2315478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otre proj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 noGrp="1"/>
          </p:cNvSpPr>
          <p:nvPr>
            <p:ph idx="4294967295"/>
          </p:nvPr>
        </p:nvSpPr>
        <p:spPr>
          <a:xfrm>
            <a:off x="360053" y="1620676"/>
            <a:ext cx="4680694" cy="276999"/>
          </a:xfrm>
          <a:blipFill>
            <a:blip r:embed="rId2"/>
            <a:tile/>
          </a:blipFill>
          <a:ln w="9528">
            <a:solidFill>
              <a:srgbClr val="F2F2F2"/>
            </a:solidFill>
            <a:prstDash val="solid"/>
          </a:ln>
        </p:spPr>
        <p:txBody>
          <a:bodyPr/>
          <a:lstStyle>
            <a:lvl1pPr>
              <a:defRPr i="1"/>
            </a:lvl1pPr>
          </a:lstStyle>
          <a:p>
            <a:pPr lvl="0"/>
            <a:r>
              <a:rPr lang="fr-FR"/>
              <a:t>Décrivez les grands principes de votre projet</a:t>
            </a:r>
          </a:p>
        </p:txBody>
      </p:sp>
      <p:sp>
        <p:nvSpPr>
          <p:cNvPr id="3" name="Espace réservé du contenu 3"/>
          <p:cNvSpPr txBox="1">
            <a:spLocks noGrp="1"/>
          </p:cNvSpPr>
          <p:nvPr>
            <p:ph idx="4294967295"/>
          </p:nvPr>
        </p:nvSpPr>
        <p:spPr>
          <a:xfrm>
            <a:off x="5652653" y="1620676"/>
            <a:ext cx="4680694" cy="553998"/>
          </a:xfrm>
          <a:blipFill>
            <a:blip r:embed="rId2"/>
            <a:tile/>
          </a:blipFill>
          <a:ln w="9528">
            <a:solidFill>
              <a:srgbClr val="F2F2F2"/>
            </a:solidFill>
            <a:prstDash val="solid"/>
          </a:ln>
        </p:spPr>
        <p:txBody>
          <a:bodyPr/>
          <a:lstStyle>
            <a:lvl1pPr>
              <a:defRPr i="1"/>
            </a:lvl1pPr>
          </a:lstStyle>
          <a:p>
            <a:pPr lvl="0"/>
            <a:r>
              <a:rPr lang="fr-FR" dirty="0"/>
              <a:t>Décrivez les objectifs recherchés par la mise en œuvre de votre projet</a:t>
            </a:r>
          </a:p>
        </p:txBody>
      </p:sp>
      <p:sp>
        <p:nvSpPr>
          <p:cNvPr id="4" name="Rectangle 7"/>
          <p:cNvSpPr/>
          <p:nvPr/>
        </p:nvSpPr>
        <p:spPr>
          <a:xfrm>
            <a:off x="360052" y="360150"/>
            <a:ext cx="6505998" cy="54022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54" tIns="45727" rIns="91454" bIns="45727" anchor="t" anchorCtr="0" compatLnSpc="1">
            <a:noAutofit/>
          </a:bodyPr>
          <a:lstStyle/>
          <a:p>
            <a:pPr marL="0" marR="0" lvl="0" indent="0" algn="just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3100" b="1" i="0" u="none" strike="noStrike" kern="1200" cap="none" spc="0" baseline="0" dirty="0">
                <a:solidFill>
                  <a:srgbClr val="00AEB7"/>
                </a:solidFill>
                <a:uFillTx/>
                <a:latin typeface="Dubai" pitchFamily="34"/>
                <a:cs typeface="Dubai" pitchFamily="34"/>
              </a:rPr>
              <a:t>Description de votre projet</a:t>
            </a:r>
          </a:p>
          <a:p>
            <a:pPr marL="0" marR="0" lvl="0" indent="0" algn="just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3100" b="1" i="0" u="none" strike="noStrike" kern="1200" cap="none" spc="0" baseline="0" dirty="0">
              <a:solidFill>
                <a:srgbClr val="404040"/>
              </a:solidFill>
              <a:uFillTx/>
              <a:latin typeface="Dubai" pitchFamily="34"/>
              <a:cs typeface="Dubai" pitchFamily="34"/>
            </a:endParaRPr>
          </a:p>
          <a:p>
            <a:pPr marL="0" marR="0" lvl="0" indent="0" algn="just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3100" b="0" i="0" u="none" strike="noStrike" kern="1200" cap="none" spc="0" baseline="0" dirty="0">
              <a:solidFill>
                <a:srgbClr val="404040"/>
              </a:solidFill>
              <a:uFillTx/>
              <a:latin typeface="Dubai" pitchFamily="34"/>
              <a:cs typeface="Dubai" pitchFamily="34"/>
            </a:endParaRPr>
          </a:p>
          <a:p>
            <a:pPr marL="0" marR="0" lvl="0" indent="0" algn="just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3100" b="0" i="0" u="none" strike="noStrike" kern="1200" cap="none" spc="0" baseline="0" dirty="0">
              <a:solidFill>
                <a:srgbClr val="404040"/>
              </a:solidFill>
              <a:uFillTx/>
              <a:latin typeface="Dubai" pitchFamily="34"/>
              <a:cs typeface="Dubai" pitchFamily="34"/>
            </a:endParaRPr>
          </a:p>
        </p:txBody>
      </p:sp>
      <p:sp>
        <p:nvSpPr>
          <p:cNvPr id="5" name="Rectangle 8"/>
          <p:cNvSpPr/>
          <p:nvPr/>
        </p:nvSpPr>
        <p:spPr>
          <a:xfrm>
            <a:off x="360053" y="1182184"/>
            <a:ext cx="4680694" cy="35985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54" tIns="45727" rIns="91454" bIns="45727" anchor="t" anchorCtr="1" compatLnSpc="1">
            <a:noAutofit/>
          </a:bodyPr>
          <a:lstStyle/>
          <a:p>
            <a:pPr marL="0" marR="0" lvl="0" indent="0" algn="ctr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800" b="1" i="0" u="none" strike="noStrike" kern="1200" cap="none" spc="0" baseline="0" dirty="0" smtClean="0">
                <a:solidFill>
                  <a:srgbClr val="BF9000"/>
                </a:solidFill>
                <a:uFillTx/>
                <a:latin typeface="Dubai" pitchFamily="34"/>
                <a:cs typeface="Dubai" pitchFamily="34"/>
              </a:rPr>
              <a:t>Les moyens matériels et humains</a:t>
            </a:r>
            <a:endParaRPr lang="fr-FR" sz="1800" b="1" i="0" u="none" strike="noStrike" kern="1200" cap="none" spc="0" baseline="0" dirty="0">
              <a:solidFill>
                <a:srgbClr val="BF9000"/>
              </a:solidFill>
              <a:uFillTx/>
              <a:latin typeface="Dubai" pitchFamily="34"/>
              <a:cs typeface="Dubai" pitchFamily="34"/>
            </a:endParaRPr>
          </a:p>
          <a:p>
            <a:pPr marL="0" marR="0" lvl="0" indent="0" algn="ctr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 dirty="0">
              <a:solidFill>
                <a:srgbClr val="FFDD41"/>
              </a:solidFill>
              <a:uFillTx/>
              <a:latin typeface="Dubai" pitchFamily="34"/>
              <a:cs typeface="Dubai" pitchFamily="34"/>
            </a:endParaRPr>
          </a:p>
          <a:p>
            <a:pPr marL="0" marR="0" lvl="0" indent="0" algn="ctr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 dirty="0">
              <a:solidFill>
                <a:srgbClr val="FFDD41"/>
              </a:solidFill>
              <a:uFillTx/>
              <a:latin typeface="Dubai" pitchFamily="34"/>
              <a:cs typeface="Dubai" pitchFamily="34"/>
            </a:endParaRPr>
          </a:p>
          <a:p>
            <a:pPr marL="0" marR="0" lvl="0" indent="0" algn="ctr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 dirty="0">
              <a:solidFill>
                <a:srgbClr val="FFDD41"/>
              </a:solidFill>
              <a:uFillTx/>
              <a:latin typeface="Dubai" pitchFamily="34"/>
              <a:cs typeface="Dubai" pitchFamily="34"/>
            </a:endParaRPr>
          </a:p>
        </p:txBody>
      </p:sp>
      <p:sp>
        <p:nvSpPr>
          <p:cNvPr id="6" name="Rectangle 9"/>
          <p:cNvSpPr/>
          <p:nvPr/>
        </p:nvSpPr>
        <p:spPr>
          <a:xfrm>
            <a:off x="5346696" y="1182184"/>
            <a:ext cx="4680694" cy="35985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54" tIns="45727" rIns="91454" bIns="45727" anchor="t" anchorCtr="1" compatLnSpc="1">
            <a:noAutofit/>
          </a:bodyPr>
          <a:lstStyle/>
          <a:p>
            <a:pPr marL="0" marR="0" lvl="0" indent="0" algn="ctr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800" b="1" i="0" u="none" strike="noStrike" kern="1200" cap="none" spc="0" baseline="0" dirty="0" smtClean="0">
                <a:solidFill>
                  <a:srgbClr val="BF9000"/>
                </a:solidFill>
                <a:uFillTx/>
                <a:latin typeface="Dubai" pitchFamily="34"/>
                <a:cs typeface="Dubai" pitchFamily="34"/>
              </a:rPr>
              <a:t>Bénéficiaires</a:t>
            </a:r>
            <a:endParaRPr lang="fr-FR" sz="1800" b="1" i="0" u="none" strike="noStrike" kern="1200" cap="none" spc="0" baseline="0" dirty="0">
              <a:solidFill>
                <a:srgbClr val="BF9000"/>
              </a:solidFill>
              <a:uFillTx/>
              <a:latin typeface="Dubai" pitchFamily="34"/>
              <a:cs typeface="Dubai" pitchFamily="34"/>
            </a:endParaRPr>
          </a:p>
          <a:p>
            <a:pPr marL="0" marR="0" lvl="0" indent="0" algn="ctr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1" i="0" u="none" strike="noStrike" kern="1200" cap="none" spc="0" baseline="0" dirty="0">
              <a:solidFill>
                <a:srgbClr val="FFDD41"/>
              </a:solidFill>
              <a:uFillTx/>
              <a:latin typeface="Dubai" pitchFamily="34"/>
              <a:cs typeface="Dubai" pitchFamily="34"/>
            </a:endParaRPr>
          </a:p>
          <a:p>
            <a:pPr marL="0" marR="0" lvl="0" indent="0" algn="ctr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 dirty="0">
              <a:solidFill>
                <a:srgbClr val="FFDD41"/>
              </a:solidFill>
              <a:uFillTx/>
              <a:latin typeface="Dubai" pitchFamily="34"/>
              <a:cs typeface="Dubai" pitchFamily="34"/>
            </a:endParaRPr>
          </a:p>
          <a:p>
            <a:pPr marL="0" marR="0" lvl="0" indent="0" algn="ctr" defTabSz="914491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1800" b="0" i="0" u="none" strike="noStrike" kern="1200" cap="none" spc="0" baseline="0" dirty="0">
              <a:solidFill>
                <a:srgbClr val="FFDD41"/>
              </a:solidFill>
              <a:uFillTx/>
              <a:latin typeface="Dubai" pitchFamily="34"/>
              <a:cs typeface="Dubai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127332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3255" y="7016496"/>
            <a:ext cx="396240" cy="396240"/>
          </a:xfrm>
          <a:custGeom>
            <a:avLst/>
            <a:gdLst/>
            <a:ahLst/>
            <a:cxnLst/>
            <a:rect l="l" t="t" r="r" b="b"/>
            <a:pathLst>
              <a:path w="396240" h="396240">
                <a:moveTo>
                  <a:pt x="396239" y="0"/>
                </a:moveTo>
                <a:lnTo>
                  <a:pt x="0" y="0"/>
                </a:lnTo>
                <a:lnTo>
                  <a:pt x="0" y="396240"/>
                </a:lnTo>
                <a:lnTo>
                  <a:pt x="396239" y="396240"/>
                </a:lnTo>
                <a:lnTo>
                  <a:pt x="396239" y="0"/>
                </a:lnTo>
                <a:close/>
              </a:path>
            </a:pathLst>
          </a:custGeom>
          <a:solidFill>
            <a:srgbClr val="FFDD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880092" y="146303"/>
            <a:ext cx="541020" cy="539750"/>
          </a:xfrm>
          <a:custGeom>
            <a:avLst/>
            <a:gdLst/>
            <a:ahLst/>
            <a:cxnLst/>
            <a:rect l="l" t="t" r="r" b="b"/>
            <a:pathLst>
              <a:path w="541020" h="539750">
                <a:moveTo>
                  <a:pt x="541020" y="0"/>
                </a:moveTo>
                <a:lnTo>
                  <a:pt x="0" y="0"/>
                </a:lnTo>
                <a:lnTo>
                  <a:pt x="0" y="269748"/>
                </a:lnTo>
                <a:lnTo>
                  <a:pt x="0" y="539496"/>
                </a:lnTo>
                <a:lnTo>
                  <a:pt x="541020" y="539496"/>
                </a:lnTo>
                <a:lnTo>
                  <a:pt x="541020" y="269748"/>
                </a:lnTo>
                <a:lnTo>
                  <a:pt x="541020" y="0"/>
                </a:lnTo>
                <a:close/>
              </a:path>
            </a:pathLst>
          </a:custGeom>
          <a:solidFill>
            <a:srgbClr val="FFDD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529571" y="416052"/>
            <a:ext cx="539750" cy="539750"/>
          </a:xfrm>
          <a:custGeom>
            <a:avLst/>
            <a:gdLst/>
            <a:ahLst/>
            <a:cxnLst/>
            <a:rect l="l" t="t" r="r" b="b"/>
            <a:pathLst>
              <a:path w="539750" h="539750">
                <a:moveTo>
                  <a:pt x="539496" y="0"/>
                </a:moveTo>
                <a:lnTo>
                  <a:pt x="0" y="0"/>
                </a:lnTo>
                <a:lnTo>
                  <a:pt x="0" y="539496"/>
                </a:lnTo>
                <a:lnTo>
                  <a:pt x="539496" y="539496"/>
                </a:lnTo>
                <a:lnTo>
                  <a:pt x="539496" y="0"/>
                </a:lnTo>
                <a:close/>
              </a:path>
            </a:pathLst>
          </a:custGeom>
          <a:solidFill>
            <a:srgbClr val="00AD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38702" y="3487293"/>
            <a:ext cx="6534150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50471" y="1278765"/>
            <a:ext cx="9956165" cy="3303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8845" y="7085337"/>
            <a:ext cx="2379980" cy="2908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1" i="0">
                <a:solidFill>
                  <a:srgbClr val="00ADB7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/>
              <a:t>Nouveau Projet</a:t>
            </a:r>
            <a:r>
              <a:rPr spc="5" dirty="0"/>
              <a:t> </a:t>
            </a:r>
            <a:r>
              <a:rPr spc="-5" dirty="0"/>
              <a:t>Nautisme</a:t>
            </a:r>
            <a:r>
              <a:rPr spc="-10" dirty="0"/>
              <a:t> Royan</a:t>
            </a:r>
            <a:r>
              <a:rPr spc="40" dirty="0"/>
              <a:t> </a:t>
            </a:r>
            <a:r>
              <a:rPr spc="-5" dirty="0"/>
              <a:t>Atlantique</a:t>
            </a:r>
          </a:p>
          <a:p>
            <a:pPr marL="12700">
              <a:lnSpc>
                <a:spcPct val="100000"/>
              </a:lnSpc>
            </a:pPr>
            <a:r>
              <a:rPr b="0" dirty="0">
                <a:solidFill>
                  <a:srgbClr val="404040"/>
                </a:solidFill>
                <a:latin typeface="Arial MT"/>
                <a:cs typeface="Arial MT"/>
              </a:rPr>
              <a:t>Présentation</a:t>
            </a:r>
            <a:r>
              <a:rPr b="0" spc="-4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spc="-5" dirty="0">
                <a:solidFill>
                  <a:srgbClr val="404040"/>
                </a:solidFill>
                <a:latin typeface="Arial MT"/>
                <a:cs typeface="Arial MT"/>
              </a:rPr>
              <a:t>des</a:t>
            </a:r>
            <a:r>
              <a:rPr b="0" spc="-3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dirty="0">
                <a:solidFill>
                  <a:srgbClr val="404040"/>
                </a:solidFill>
                <a:latin typeface="Arial MT"/>
                <a:cs typeface="Arial MT"/>
              </a:rPr>
              <a:t>dossiers</a:t>
            </a:r>
            <a:r>
              <a:rPr b="0" spc="-4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spc="-5" dirty="0">
                <a:solidFill>
                  <a:srgbClr val="404040"/>
                </a:solidFill>
                <a:latin typeface="Arial MT"/>
                <a:cs typeface="Arial MT"/>
              </a:rPr>
              <a:t>des</a:t>
            </a:r>
            <a:r>
              <a:rPr b="0" spc="-1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dirty="0">
                <a:solidFill>
                  <a:srgbClr val="404040"/>
                </a:solidFill>
                <a:latin typeface="Arial MT"/>
                <a:cs typeface="Arial MT"/>
              </a:rPr>
              <a:t>candidats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124185" y="7139912"/>
            <a:ext cx="154304" cy="1822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1" i="0">
                <a:solidFill>
                  <a:srgbClr val="00ADB7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nautisme@agglo-royan.fr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51683" y="7098037"/>
            <a:ext cx="133985" cy="1282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994"/>
              </a:lnSpc>
            </a:pPr>
            <a:r>
              <a:rPr sz="900" b="1" dirty="0">
                <a:solidFill>
                  <a:srgbClr val="00ADB7"/>
                </a:solidFill>
                <a:latin typeface="Arial"/>
                <a:cs typeface="Arial"/>
              </a:rPr>
              <a:t>u</a:t>
            </a:r>
            <a:r>
              <a:rPr sz="900" b="1" spc="-5" dirty="0">
                <a:solidFill>
                  <a:srgbClr val="00ADB7"/>
                </a:solidFill>
                <a:latin typeface="Arial"/>
                <a:cs typeface="Arial"/>
              </a:rPr>
              <a:t>e</a:t>
            </a:r>
            <a:endParaRPr sz="9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31545" y="7098037"/>
            <a:ext cx="1835150" cy="265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994"/>
              </a:lnSpc>
            </a:pPr>
            <a:r>
              <a:rPr sz="900" b="1" spc="-5" dirty="0">
                <a:solidFill>
                  <a:srgbClr val="00ADB7"/>
                </a:solidFill>
                <a:latin typeface="Arial"/>
                <a:cs typeface="Arial"/>
              </a:rPr>
              <a:t>Nouveau</a:t>
            </a:r>
            <a:r>
              <a:rPr sz="900" b="1" spc="-15" dirty="0">
                <a:solidFill>
                  <a:srgbClr val="00ADB7"/>
                </a:solidFill>
                <a:latin typeface="Arial"/>
                <a:cs typeface="Arial"/>
              </a:rPr>
              <a:t> </a:t>
            </a:r>
            <a:r>
              <a:rPr sz="900" b="1" spc="-5" dirty="0">
                <a:solidFill>
                  <a:srgbClr val="00ADB7"/>
                </a:solidFill>
                <a:latin typeface="Arial"/>
                <a:cs typeface="Arial"/>
              </a:rPr>
              <a:t>Projet</a:t>
            </a:r>
            <a:r>
              <a:rPr sz="900" b="1" dirty="0">
                <a:solidFill>
                  <a:srgbClr val="00ADB7"/>
                </a:solidFill>
                <a:latin typeface="Arial"/>
                <a:cs typeface="Arial"/>
              </a:rPr>
              <a:t> </a:t>
            </a:r>
            <a:r>
              <a:rPr sz="900" b="1" spc="-5" dirty="0">
                <a:solidFill>
                  <a:srgbClr val="00ADB7"/>
                </a:solidFill>
                <a:latin typeface="Arial"/>
                <a:cs typeface="Arial"/>
              </a:rPr>
              <a:t>Nautisme</a:t>
            </a:r>
            <a:r>
              <a:rPr sz="900" b="1" spc="-20" dirty="0">
                <a:solidFill>
                  <a:srgbClr val="00ADB7"/>
                </a:solidFill>
                <a:latin typeface="Arial"/>
                <a:cs typeface="Arial"/>
              </a:rPr>
              <a:t> </a:t>
            </a:r>
            <a:r>
              <a:rPr sz="900" b="1" spc="-10" dirty="0">
                <a:solidFill>
                  <a:srgbClr val="00ADB7"/>
                </a:solidFill>
                <a:latin typeface="Arial"/>
                <a:cs typeface="Arial"/>
              </a:rPr>
              <a:t>Royan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900" dirty="0">
                <a:solidFill>
                  <a:srgbClr val="404040"/>
                </a:solidFill>
                <a:latin typeface="Arial MT"/>
                <a:cs typeface="Arial MT"/>
              </a:rPr>
              <a:t>Présentation</a:t>
            </a:r>
            <a:r>
              <a:rPr sz="900" spc="-4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900" spc="-5" dirty="0">
                <a:solidFill>
                  <a:srgbClr val="404040"/>
                </a:solidFill>
                <a:latin typeface="Arial MT"/>
                <a:cs typeface="Arial MT"/>
              </a:rPr>
              <a:t>des</a:t>
            </a:r>
            <a:r>
              <a:rPr sz="900" spc="-2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404040"/>
                </a:solidFill>
                <a:latin typeface="Arial MT"/>
                <a:cs typeface="Arial MT"/>
              </a:rPr>
              <a:t>dossiers</a:t>
            </a:r>
            <a:r>
              <a:rPr sz="900" spc="-3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900" spc="-5" dirty="0">
                <a:solidFill>
                  <a:srgbClr val="404040"/>
                </a:solidFill>
                <a:latin typeface="Arial MT"/>
                <a:cs typeface="Arial MT"/>
              </a:rPr>
              <a:t>des</a:t>
            </a:r>
            <a:r>
              <a:rPr sz="900" spc="-1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900" dirty="0">
                <a:solidFill>
                  <a:srgbClr val="404040"/>
                </a:solidFill>
                <a:latin typeface="Arial MT"/>
                <a:cs typeface="Arial MT"/>
              </a:rPr>
              <a:t>candi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26983" y="7098037"/>
            <a:ext cx="214629" cy="265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994"/>
              </a:lnSpc>
            </a:pPr>
            <a:r>
              <a:rPr sz="900" b="1" spc="-20" dirty="0">
                <a:solidFill>
                  <a:srgbClr val="00ADB7"/>
                </a:solidFill>
                <a:latin typeface="Arial"/>
                <a:cs typeface="Arial"/>
              </a:rPr>
              <a:t>A</a:t>
            </a:r>
            <a:r>
              <a:rPr sz="900" b="1" spc="-5" dirty="0">
                <a:solidFill>
                  <a:srgbClr val="00ADB7"/>
                </a:solidFill>
                <a:latin typeface="Arial"/>
                <a:cs typeface="Arial"/>
              </a:rPr>
              <a:t>tla</a:t>
            </a:r>
            <a:endParaRPr sz="900">
              <a:latin typeface="Arial"/>
              <a:cs typeface="Arial"/>
            </a:endParaRPr>
          </a:p>
          <a:p>
            <a:pPr marL="39370">
              <a:lnSpc>
                <a:spcPct val="100000"/>
              </a:lnSpc>
            </a:pPr>
            <a:r>
              <a:rPr sz="900" spc="-5" dirty="0">
                <a:solidFill>
                  <a:srgbClr val="404040"/>
                </a:solidFill>
                <a:latin typeface="Arial MT"/>
                <a:cs typeface="Arial MT"/>
              </a:rPr>
              <a:t>da</a:t>
            </a:r>
            <a:r>
              <a:rPr sz="900" dirty="0">
                <a:solidFill>
                  <a:srgbClr val="404040"/>
                </a:solidFill>
                <a:latin typeface="Arial MT"/>
                <a:cs typeface="Arial MT"/>
              </a:rPr>
              <a:t>t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26423" y="7098037"/>
            <a:ext cx="225425" cy="265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240">
              <a:lnSpc>
                <a:spcPts val="994"/>
              </a:lnSpc>
            </a:pPr>
            <a:r>
              <a:rPr sz="900" b="1" dirty="0">
                <a:solidFill>
                  <a:srgbClr val="00ADB7"/>
                </a:solidFill>
                <a:latin typeface="Arial"/>
                <a:cs typeface="Arial"/>
              </a:rPr>
              <a:t>ntiq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900" dirty="0">
                <a:solidFill>
                  <a:srgbClr val="404040"/>
                </a:solidFill>
                <a:latin typeface="Arial MT"/>
                <a:cs typeface="Arial MT"/>
              </a:rPr>
              <a:t>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162285" y="7152612"/>
            <a:ext cx="78105" cy="1568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20"/>
              </a:lnSpc>
            </a:pPr>
            <a:r>
              <a:rPr sz="1100" b="1" dirty="0">
                <a:solidFill>
                  <a:srgbClr val="00ADB7"/>
                </a:solidFill>
                <a:latin typeface="Arial"/>
                <a:cs typeface="Arial"/>
              </a:rPr>
              <a:t>1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6809231"/>
            <a:ext cx="2472055" cy="749935"/>
          </a:xfrm>
          <a:custGeom>
            <a:avLst/>
            <a:gdLst/>
            <a:ahLst/>
            <a:cxnLst/>
            <a:rect l="l" t="t" r="r" b="b"/>
            <a:pathLst>
              <a:path w="2472055" h="749934">
                <a:moveTo>
                  <a:pt x="0" y="749808"/>
                </a:moveTo>
                <a:lnTo>
                  <a:pt x="2471928" y="749808"/>
                </a:lnTo>
                <a:lnTo>
                  <a:pt x="2471928" y="0"/>
                </a:lnTo>
                <a:lnTo>
                  <a:pt x="0" y="0"/>
                </a:lnTo>
                <a:lnTo>
                  <a:pt x="0" y="7498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45664" y="6809231"/>
            <a:ext cx="155575" cy="749935"/>
          </a:xfrm>
          <a:custGeom>
            <a:avLst/>
            <a:gdLst/>
            <a:ahLst/>
            <a:cxnLst/>
            <a:rect l="l" t="t" r="r" b="b"/>
            <a:pathLst>
              <a:path w="155575" h="749934">
                <a:moveTo>
                  <a:pt x="0" y="749808"/>
                </a:moveTo>
                <a:lnTo>
                  <a:pt x="155448" y="749808"/>
                </a:lnTo>
                <a:lnTo>
                  <a:pt x="155448" y="0"/>
                </a:lnTo>
                <a:lnTo>
                  <a:pt x="0" y="0"/>
                </a:lnTo>
                <a:lnTo>
                  <a:pt x="0" y="7498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976372" y="6809231"/>
            <a:ext cx="151130" cy="749935"/>
          </a:xfrm>
          <a:custGeom>
            <a:avLst/>
            <a:gdLst/>
            <a:ahLst/>
            <a:cxnLst/>
            <a:rect l="l" t="t" r="r" b="b"/>
            <a:pathLst>
              <a:path w="151130" h="749934">
                <a:moveTo>
                  <a:pt x="0" y="749808"/>
                </a:moveTo>
                <a:lnTo>
                  <a:pt x="150875" y="749808"/>
                </a:lnTo>
                <a:lnTo>
                  <a:pt x="150875" y="0"/>
                </a:lnTo>
                <a:lnTo>
                  <a:pt x="0" y="0"/>
                </a:lnTo>
                <a:lnTo>
                  <a:pt x="0" y="7498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3302508" y="0"/>
            <a:ext cx="7390130" cy="7559040"/>
            <a:chOff x="3302508" y="0"/>
            <a:chExt cx="7390130" cy="7559040"/>
          </a:xfrm>
        </p:grpSpPr>
        <p:sp>
          <p:nvSpPr>
            <p:cNvPr id="11" name="object 11"/>
            <p:cNvSpPr/>
            <p:nvPr/>
          </p:nvSpPr>
          <p:spPr>
            <a:xfrm>
              <a:off x="3302508" y="6809231"/>
              <a:ext cx="152400" cy="749935"/>
            </a:xfrm>
            <a:custGeom>
              <a:avLst/>
              <a:gdLst/>
              <a:ahLst/>
              <a:cxnLst/>
              <a:rect l="l" t="t" r="r" b="b"/>
              <a:pathLst>
                <a:path w="152400" h="749934">
                  <a:moveTo>
                    <a:pt x="0" y="749808"/>
                  </a:moveTo>
                  <a:lnTo>
                    <a:pt x="152400" y="749808"/>
                  </a:lnTo>
                  <a:lnTo>
                    <a:pt x="152400" y="0"/>
                  </a:lnTo>
                  <a:lnTo>
                    <a:pt x="0" y="0"/>
                  </a:lnTo>
                  <a:lnTo>
                    <a:pt x="0" y="74980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454908" y="0"/>
              <a:ext cx="7237730" cy="7559040"/>
            </a:xfrm>
            <a:custGeom>
              <a:avLst/>
              <a:gdLst/>
              <a:ahLst/>
              <a:cxnLst/>
              <a:rect l="l" t="t" r="r" b="b"/>
              <a:pathLst>
                <a:path w="7237730" h="7559040">
                  <a:moveTo>
                    <a:pt x="7237476" y="0"/>
                  </a:moveTo>
                  <a:lnTo>
                    <a:pt x="0" y="0"/>
                  </a:lnTo>
                  <a:lnTo>
                    <a:pt x="0" y="7559040"/>
                  </a:lnTo>
                  <a:lnTo>
                    <a:pt x="7237476" y="7559040"/>
                  </a:lnTo>
                  <a:lnTo>
                    <a:pt x="7237476" y="0"/>
                  </a:lnTo>
                  <a:close/>
                </a:path>
              </a:pathLst>
            </a:custGeom>
            <a:solidFill>
              <a:srgbClr val="00AD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5082285" y="3631449"/>
            <a:ext cx="5290820" cy="1477645"/>
          </a:xfrm>
          <a:prstGeom prst="rect">
            <a:avLst/>
          </a:prstGeom>
        </p:spPr>
        <p:txBody>
          <a:bodyPr vert="horz" wrap="square" lIns="0" tIns="26225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2065"/>
              </a:spcBef>
            </a:pPr>
            <a:r>
              <a:rPr sz="2800" b="1" spc="-10" dirty="0">
                <a:solidFill>
                  <a:srgbClr val="FFFFFF"/>
                </a:solidFill>
                <a:latin typeface="Arial"/>
                <a:cs typeface="Arial"/>
              </a:rPr>
              <a:t>Royan</a:t>
            </a:r>
            <a:r>
              <a:rPr sz="2800" b="1" spc="-1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FFFFFF"/>
                </a:solidFill>
                <a:latin typeface="Arial"/>
                <a:cs typeface="Arial"/>
              </a:rPr>
              <a:t>Atlantique</a:t>
            </a:r>
            <a:endParaRPr sz="2800" dirty="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2265"/>
              </a:spcBef>
            </a:pPr>
            <a:r>
              <a:rPr sz="3200" b="1" dirty="0">
                <a:solidFill>
                  <a:srgbClr val="FFDD41"/>
                </a:solidFill>
                <a:latin typeface="Arial"/>
                <a:cs typeface="Arial"/>
              </a:rPr>
              <a:t>Nautisme</a:t>
            </a:r>
            <a:r>
              <a:rPr sz="3200" b="1" spc="-75" dirty="0">
                <a:solidFill>
                  <a:srgbClr val="FFDD41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FFDD41"/>
                </a:solidFill>
                <a:latin typeface="Arial"/>
                <a:cs typeface="Arial"/>
              </a:rPr>
              <a:t>Royan</a:t>
            </a:r>
            <a:r>
              <a:rPr sz="3200" b="1" spc="-185" dirty="0">
                <a:solidFill>
                  <a:srgbClr val="FFDD41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FFDD41"/>
                </a:solidFill>
                <a:latin typeface="Arial"/>
                <a:cs typeface="Arial"/>
              </a:rPr>
              <a:t>Atlantique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166105" y="5529148"/>
            <a:ext cx="5207635" cy="135229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Appel</a:t>
            </a:r>
            <a:r>
              <a:rPr sz="2000" b="1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FFFF"/>
                </a:solidFill>
                <a:latin typeface="Arial"/>
                <a:cs typeface="Arial"/>
              </a:rPr>
              <a:t>à</a:t>
            </a:r>
            <a:r>
              <a:rPr sz="20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 err="1" smtClean="0">
                <a:solidFill>
                  <a:srgbClr val="FFFFFF"/>
                </a:solidFill>
                <a:latin typeface="Arial"/>
                <a:cs typeface="Arial"/>
              </a:rPr>
              <a:t>projet</a:t>
            </a:r>
            <a:r>
              <a:rPr sz="2000" b="1" spc="-4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000" b="1" dirty="0" smtClean="0">
                <a:solidFill>
                  <a:srgbClr val="FFFFFF"/>
                </a:solidFill>
                <a:latin typeface="Arial"/>
                <a:cs typeface="Arial"/>
              </a:rPr>
              <a:t>202</a:t>
            </a:r>
            <a:r>
              <a:rPr lang="fr-FR" sz="2000" b="1" dirty="0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050" dirty="0">
              <a:latin typeface="Arial"/>
              <a:cs typeface="Arial"/>
            </a:endParaRPr>
          </a:p>
          <a:p>
            <a:pPr marL="2780665">
              <a:lnSpc>
                <a:spcPct val="100000"/>
              </a:lnSpc>
              <a:spcBef>
                <a:spcPts val="5"/>
              </a:spcBef>
            </a:pPr>
            <a:r>
              <a:rPr sz="1000" b="1" spc="-10" dirty="0">
                <a:solidFill>
                  <a:srgbClr val="FFDD41"/>
                </a:solidFill>
                <a:latin typeface="Arial"/>
                <a:cs typeface="Arial"/>
              </a:rPr>
              <a:t>/////////////////////////////////////////////////////////////////////</a:t>
            </a:r>
            <a:endParaRPr sz="1000" dirty="0">
              <a:latin typeface="Arial"/>
              <a:cs typeface="Arial"/>
            </a:endParaRPr>
          </a:p>
          <a:p>
            <a:pPr marR="5715" algn="r">
              <a:lnSpc>
                <a:spcPct val="100000"/>
              </a:lnSpc>
              <a:spcBef>
                <a:spcPts val="265"/>
              </a:spcBef>
            </a:pPr>
            <a:r>
              <a:rPr sz="2400" b="1" spc="-5" dirty="0">
                <a:solidFill>
                  <a:srgbClr val="FFDD41"/>
                </a:solidFill>
                <a:latin typeface="Arial"/>
                <a:cs typeface="Arial"/>
              </a:rPr>
              <a:t>Dossier</a:t>
            </a:r>
            <a:r>
              <a:rPr sz="2400" b="1" spc="5" dirty="0">
                <a:solidFill>
                  <a:srgbClr val="FFDD41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DD41"/>
                </a:solidFill>
                <a:latin typeface="Arial"/>
                <a:cs typeface="Arial"/>
              </a:rPr>
              <a:t>de</a:t>
            </a:r>
            <a:r>
              <a:rPr sz="2400" b="1" spc="-15" dirty="0">
                <a:solidFill>
                  <a:srgbClr val="FFDD41"/>
                </a:solidFill>
                <a:latin typeface="Arial"/>
                <a:cs typeface="Arial"/>
              </a:rPr>
              <a:t> </a:t>
            </a:r>
            <a:r>
              <a:rPr sz="2400" b="1" spc="-5" dirty="0" err="1">
                <a:solidFill>
                  <a:srgbClr val="FFDD41"/>
                </a:solidFill>
                <a:latin typeface="Arial"/>
                <a:cs typeface="Arial"/>
              </a:rPr>
              <a:t>présentation</a:t>
            </a:r>
            <a:r>
              <a:rPr sz="2400" b="1" spc="-10" dirty="0">
                <a:solidFill>
                  <a:srgbClr val="FFDD41"/>
                </a:solidFill>
                <a:latin typeface="Arial"/>
                <a:cs typeface="Arial"/>
              </a:rPr>
              <a:t> </a:t>
            </a:r>
            <a:r>
              <a:rPr lang="fr-FR" sz="2400" b="1" spc="-5" dirty="0" smtClean="0">
                <a:solidFill>
                  <a:srgbClr val="FFDD41"/>
                </a:solidFill>
                <a:latin typeface="Arial"/>
                <a:cs typeface="Arial"/>
              </a:rPr>
              <a:t>du</a:t>
            </a:r>
            <a:r>
              <a:rPr sz="2400" b="1" spc="-10" dirty="0" smtClean="0">
                <a:solidFill>
                  <a:srgbClr val="FFDD41"/>
                </a:solidFill>
                <a:latin typeface="Arial"/>
                <a:cs typeface="Arial"/>
              </a:rPr>
              <a:t> </a:t>
            </a:r>
            <a:r>
              <a:rPr sz="2400" b="1" dirty="0" err="1" smtClean="0">
                <a:solidFill>
                  <a:srgbClr val="FFDD41"/>
                </a:solidFill>
                <a:latin typeface="Arial"/>
                <a:cs typeface="Arial"/>
              </a:rPr>
              <a:t>projet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127248" y="0"/>
            <a:ext cx="175260" cy="7559040"/>
          </a:xfrm>
          <a:custGeom>
            <a:avLst/>
            <a:gdLst/>
            <a:ahLst/>
            <a:cxnLst/>
            <a:rect l="l" t="t" r="r" b="b"/>
            <a:pathLst>
              <a:path w="175260" h="7559040">
                <a:moveTo>
                  <a:pt x="175260" y="0"/>
                </a:moveTo>
                <a:lnTo>
                  <a:pt x="0" y="0"/>
                </a:lnTo>
                <a:lnTo>
                  <a:pt x="0" y="7559040"/>
                </a:lnTo>
                <a:lnTo>
                  <a:pt x="175260" y="7559040"/>
                </a:lnTo>
                <a:lnTo>
                  <a:pt x="175260" y="0"/>
                </a:lnTo>
                <a:close/>
              </a:path>
            </a:pathLst>
          </a:custGeom>
          <a:solidFill>
            <a:srgbClr val="00AD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801111" y="0"/>
            <a:ext cx="175260" cy="7559040"/>
          </a:xfrm>
          <a:custGeom>
            <a:avLst/>
            <a:gdLst/>
            <a:ahLst/>
            <a:cxnLst/>
            <a:rect l="l" t="t" r="r" b="b"/>
            <a:pathLst>
              <a:path w="175260" h="7559040">
                <a:moveTo>
                  <a:pt x="175260" y="0"/>
                </a:moveTo>
                <a:lnTo>
                  <a:pt x="0" y="0"/>
                </a:lnTo>
                <a:lnTo>
                  <a:pt x="0" y="7559040"/>
                </a:lnTo>
                <a:lnTo>
                  <a:pt x="175260" y="7559040"/>
                </a:lnTo>
                <a:lnTo>
                  <a:pt x="175260" y="0"/>
                </a:lnTo>
                <a:close/>
              </a:path>
            </a:pathLst>
          </a:custGeom>
          <a:solidFill>
            <a:srgbClr val="FFDD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471927" y="0"/>
            <a:ext cx="173990" cy="7559040"/>
          </a:xfrm>
          <a:custGeom>
            <a:avLst/>
            <a:gdLst/>
            <a:ahLst/>
            <a:cxnLst/>
            <a:rect l="l" t="t" r="r" b="b"/>
            <a:pathLst>
              <a:path w="173989" h="7559040">
                <a:moveTo>
                  <a:pt x="173736" y="0"/>
                </a:moveTo>
                <a:lnTo>
                  <a:pt x="0" y="0"/>
                </a:lnTo>
                <a:lnTo>
                  <a:pt x="0" y="7559040"/>
                </a:lnTo>
                <a:lnTo>
                  <a:pt x="173736" y="7559040"/>
                </a:lnTo>
                <a:lnTo>
                  <a:pt x="173736" y="0"/>
                </a:lnTo>
                <a:close/>
              </a:path>
            </a:pathLst>
          </a:custGeom>
          <a:solidFill>
            <a:srgbClr val="00AD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5117843" y="3405263"/>
            <a:ext cx="5255261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4200" spc="-15" baseline="4960" dirty="0" smtClean="0">
                <a:solidFill>
                  <a:srgbClr val="FFFFFF"/>
                </a:solidFill>
                <a:latin typeface="Arial"/>
                <a:cs typeface="Arial"/>
              </a:rPr>
              <a:t>Communauté</a:t>
            </a:r>
            <a:r>
              <a:rPr sz="4200" spc="97" baseline="496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200" spc="-7" baseline="4960" dirty="0">
                <a:solidFill>
                  <a:srgbClr val="FFFFFF"/>
                </a:solidFill>
                <a:latin typeface="Arial"/>
                <a:cs typeface="Arial"/>
              </a:rPr>
              <a:t>d’A</a:t>
            </a:r>
            <a:r>
              <a:rPr sz="4200" spc="-22" baseline="4960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4200" spc="-7" baseline="4960" dirty="0">
                <a:solidFill>
                  <a:srgbClr val="FFFFFF"/>
                </a:solidFill>
                <a:latin typeface="Arial"/>
                <a:cs typeface="Arial"/>
              </a:rPr>
              <a:t>gloméra</a:t>
            </a:r>
            <a:r>
              <a:rPr sz="4200" baseline="496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4200" spc="-7" baseline="4960" dirty="0">
                <a:solidFill>
                  <a:srgbClr val="FFFFFF"/>
                </a:solidFill>
                <a:latin typeface="Arial"/>
                <a:cs typeface="Arial"/>
              </a:rPr>
              <a:t>ion</a:t>
            </a:r>
            <a:endParaRPr sz="4200" baseline="4960" dirty="0">
              <a:latin typeface="Arial"/>
              <a:cs typeface="Arial"/>
            </a:endParaRPr>
          </a:p>
        </p:txBody>
      </p:sp>
      <p:pic>
        <p:nvPicPr>
          <p:cNvPr id="20" name="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5500" y="5867845"/>
            <a:ext cx="751332" cy="732980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3691" y="5050114"/>
            <a:ext cx="1173480" cy="647700"/>
          </a:xfrm>
          <a:prstGeom prst="rect">
            <a:avLst/>
          </a:prstGeom>
        </p:spPr>
      </p:pic>
      <p:pic>
        <p:nvPicPr>
          <p:cNvPr id="22" name="Image 2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941" y="6665216"/>
            <a:ext cx="848546" cy="84854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3255" y="7016496"/>
            <a:ext cx="396240" cy="396240"/>
          </a:xfrm>
          <a:custGeom>
            <a:avLst/>
            <a:gdLst/>
            <a:ahLst/>
            <a:cxnLst/>
            <a:rect l="l" t="t" r="r" b="b"/>
            <a:pathLst>
              <a:path w="396240" h="396240">
                <a:moveTo>
                  <a:pt x="396239" y="0"/>
                </a:moveTo>
                <a:lnTo>
                  <a:pt x="0" y="0"/>
                </a:lnTo>
                <a:lnTo>
                  <a:pt x="0" y="396240"/>
                </a:lnTo>
                <a:lnTo>
                  <a:pt x="396239" y="396240"/>
                </a:lnTo>
                <a:lnTo>
                  <a:pt x="396239" y="0"/>
                </a:lnTo>
                <a:close/>
              </a:path>
            </a:pathLst>
          </a:custGeom>
          <a:solidFill>
            <a:srgbClr val="FFDD4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9529571" y="146304"/>
            <a:ext cx="891540" cy="809625"/>
            <a:chOff x="9529571" y="146304"/>
            <a:chExt cx="891540" cy="809625"/>
          </a:xfrm>
        </p:grpSpPr>
        <p:sp>
          <p:nvSpPr>
            <p:cNvPr id="4" name="object 4"/>
            <p:cNvSpPr/>
            <p:nvPr/>
          </p:nvSpPr>
          <p:spPr>
            <a:xfrm>
              <a:off x="9880092" y="146303"/>
              <a:ext cx="541020" cy="539750"/>
            </a:xfrm>
            <a:custGeom>
              <a:avLst/>
              <a:gdLst/>
              <a:ahLst/>
              <a:cxnLst/>
              <a:rect l="l" t="t" r="r" b="b"/>
              <a:pathLst>
                <a:path w="541020" h="539750">
                  <a:moveTo>
                    <a:pt x="541020" y="0"/>
                  </a:moveTo>
                  <a:lnTo>
                    <a:pt x="0" y="0"/>
                  </a:lnTo>
                  <a:lnTo>
                    <a:pt x="0" y="269748"/>
                  </a:lnTo>
                  <a:lnTo>
                    <a:pt x="0" y="539496"/>
                  </a:lnTo>
                  <a:lnTo>
                    <a:pt x="541020" y="539496"/>
                  </a:lnTo>
                  <a:lnTo>
                    <a:pt x="541020" y="269748"/>
                  </a:lnTo>
                  <a:lnTo>
                    <a:pt x="541020" y="0"/>
                  </a:lnTo>
                  <a:close/>
                </a:path>
              </a:pathLst>
            </a:custGeom>
            <a:solidFill>
              <a:srgbClr val="FFDD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529571" y="416052"/>
              <a:ext cx="539750" cy="539750"/>
            </a:xfrm>
            <a:custGeom>
              <a:avLst/>
              <a:gdLst/>
              <a:ahLst/>
              <a:cxnLst/>
              <a:rect l="l" t="t" r="r" b="b"/>
              <a:pathLst>
                <a:path w="539750" h="539750">
                  <a:moveTo>
                    <a:pt x="539496" y="0"/>
                  </a:moveTo>
                  <a:lnTo>
                    <a:pt x="0" y="0"/>
                  </a:lnTo>
                  <a:lnTo>
                    <a:pt x="0" y="539496"/>
                  </a:lnTo>
                  <a:lnTo>
                    <a:pt x="539496" y="539496"/>
                  </a:lnTo>
                  <a:lnTo>
                    <a:pt x="539496" y="0"/>
                  </a:lnTo>
                  <a:close/>
                </a:path>
              </a:pathLst>
            </a:custGeom>
            <a:solidFill>
              <a:srgbClr val="00AD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731509" y="1288796"/>
            <a:ext cx="4526280" cy="50443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rgbClr val="00ADB7"/>
                </a:solidFill>
                <a:latin typeface="Arial"/>
                <a:cs typeface="Arial"/>
              </a:rPr>
              <a:t>"Consignes"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50" dirty="0">
              <a:latin typeface="Arial"/>
              <a:cs typeface="Arial"/>
            </a:endParaRPr>
          </a:p>
          <a:p>
            <a:pPr marL="12700" marR="6985" algn="just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Ce document est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à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destination des candidats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à </a:t>
            </a:r>
            <a:r>
              <a:rPr sz="1400" spc="-10" dirty="0">
                <a:solidFill>
                  <a:srgbClr val="404040"/>
                </a:solidFill>
                <a:latin typeface="Arial MT"/>
                <a:cs typeface="Arial MT"/>
              </a:rPr>
              <a:t>l’appel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à </a:t>
            </a:r>
            <a:r>
              <a:rPr sz="1400" spc="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5" dirty="0" err="1" smtClean="0">
                <a:solidFill>
                  <a:srgbClr val="404040"/>
                </a:solidFill>
                <a:latin typeface="Arial MT"/>
                <a:cs typeface="Arial MT"/>
              </a:rPr>
              <a:t>projet</a:t>
            </a:r>
            <a:r>
              <a:rPr sz="1400" spc="-5" dirty="0" smtClean="0">
                <a:solidFill>
                  <a:srgbClr val="404040"/>
                </a:solidFill>
                <a:latin typeface="Arial MT"/>
                <a:cs typeface="Arial MT"/>
              </a:rPr>
              <a:t>.</a:t>
            </a:r>
            <a:r>
              <a:rPr sz="1400" dirty="0" smtClean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Il</a:t>
            </a:r>
            <a:r>
              <a:rPr sz="1400" spc="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vise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 à</a:t>
            </a:r>
            <a:r>
              <a:rPr sz="1400" spc="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garantir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 à</a:t>
            </a:r>
            <a:r>
              <a:rPr sz="1400" spc="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tous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 les</a:t>
            </a:r>
            <a:r>
              <a:rPr sz="1400" spc="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candidats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des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conditions </a:t>
            </a:r>
            <a:r>
              <a:rPr sz="1400" spc="-10" dirty="0">
                <a:solidFill>
                  <a:srgbClr val="404040"/>
                </a:solidFill>
                <a:latin typeface="Arial MT"/>
                <a:cs typeface="Arial MT"/>
              </a:rPr>
              <a:t>de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réponse équitables et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à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faciliter l’analyse </a:t>
            </a:r>
            <a:r>
              <a:rPr sz="1400" spc="-15" dirty="0">
                <a:solidFill>
                  <a:srgbClr val="404040"/>
                </a:solidFill>
                <a:latin typeface="Arial MT"/>
                <a:cs typeface="Arial MT"/>
              </a:rPr>
              <a:t>et </a:t>
            </a:r>
            <a:r>
              <a:rPr sz="1400" spc="-37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la</a:t>
            </a:r>
            <a:r>
              <a:rPr sz="1400" spc="-1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comparaison</a:t>
            </a:r>
            <a:r>
              <a:rPr sz="1400" spc="-4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des</a:t>
            </a:r>
            <a:r>
              <a:rPr sz="1400" spc="-1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dossiers.</a:t>
            </a:r>
            <a:endParaRPr sz="14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 dirty="0">
              <a:latin typeface="Arial MT"/>
              <a:cs typeface="Arial MT"/>
            </a:endParaRPr>
          </a:p>
          <a:p>
            <a:pPr marL="12700" marR="6985" algn="just">
              <a:lnSpc>
                <a:spcPct val="100000"/>
              </a:lnSpc>
              <a:spcBef>
                <a:spcPts val="5"/>
              </a:spcBef>
            </a:pP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Nous vous invitons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à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renseigner </a:t>
            </a:r>
            <a:r>
              <a:rPr sz="1400" spc="-10" dirty="0">
                <a:solidFill>
                  <a:srgbClr val="404040"/>
                </a:solidFill>
                <a:latin typeface="Arial MT"/>
                <a:cs typeface="Arial MT"/>
              </a:rPr>
              <a:t>dans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les champs prévus </a:t>
            </a:r>
            <a:r>
              <a:rPr sz="1400" spc="-37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à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cet </a:t>
            </a:r>
            <a:r>
              <a:rPr sz="1400" spc="-15" dirty="0">
                <a:solidFill>
                  <a:srgbClr val="404040"/>
                </a:solidFill>
                <a:latin typeface="Arial MT"/>
                <a:cs typeface="Arial MT"/>
              </a:rPr>
              <a:t>effet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vos éléments de </a:t>
            </a:r>
            <a:r>
              <a:rPr sz="1400" spc="-10" dirty="0">
                <a:solidFill>
                  <a:srgbClr val="404040"/>
                </a:solidFill>
                <a:latin typeface="Arial MT"/>
                <a:cs typeface="Arial MT"/>
              </a:rPr>
              <a:t>présentation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de vos projets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 (Les</a:t>
            </a:r>
            <a:r>
              <a:rPr sz="1400" spc="-3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champs</a:t>
            </a:r>
            <a:r>
              <a:rPr sz="1400" spc="-3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à</a:t>
            </a:r>
            <a:r>
              <a:rPr sz="1400" spc="-1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renseigner</a:t>
            </a:r>
            <a:r>
              <a:rPr sz="1400" spc="-4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sont</a:t>
            </a:r>
            <a:r>
              <a:rPr sz="1400" spc="-2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en</a:t>
            </a:r>
            <a:r>
              <a:rPr sz="1400" spc="-1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hachurés</a:t>
            </a:r>
            <a:r>
              <a:rPr sz="1400" spc="-4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gris).</a:t>
            </a:r>
            <a:endParaRPr sz="14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 dirty="0">
              <a:latin typeface="Arial MT"/>
              <a:cs typeface="Arial MT"/>
            </a:endParaRPr>
          </a:p>
          <a:p>
            <a:pPr marL="12700" marR="7620" algn="just">
              <a:lnSpc>
                <a:spcPct val="100000"/>
              </a:lnSpc>
            </a:pP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Il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est </a:t>
            </a:r>
            <a:r>
              <a:rPr sz="1400" spc="-10" dirty="0">
                <a:solidFill>
                  <a:srgbClr val="404040"/>
                </a:solidFill>
                <a:latin typeface="Arial MT"/>
                <a:cs typeface="Arial MT"/>
              </a:rPr>
              <a:t>interdit de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modifier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la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mise en page, </a:t>
            </a:r>
            <a:r>
              <a:rPr sz="1400" spc="-10" dirty="0">
                <a:solidFill>
                  <a:srgbClr val="404040"/>
                </a:solidFill>
                <a:latin typeface="Arial MT"/>
                <a:cs typeface="Arial MT"/>
              </a:rPr>
              <a:t>d’ajouter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des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pages,</a:t>
            </a:r>
            <a:r>
              <a:rPr sz="1400" spc="16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de</a:t>
            </a:r>
            <a:r>
              <a:rPr sz="1400" spc="15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modifier</a:t>
            </a:r>
            <a:r>
              <a:rPr sz="1400" spc="16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la</a:t>
            </a:r>
            <a:r>
              <a:rPr sz="1400" spc="15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police,</a:t>
            </a:r>
            <a:r>
              <a:rPr sz="1400" spc="18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Arial MT"/>
                <a:cs typeface="Arial MT"/>
              </a:rPr>
              <a:t>le</a:t>
            </a:r>
            <a:r>
              <a:rPr sz="1400" spc="15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format</a:t>
            </a:r>
            <a:r>
              <a:rPr sz="1400" spc="17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des</a:t>
            </a:r>
            <a:r>
              <a:rPr sz="1400" spc="16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paragraphes</a:t>
            </a:r>
            <a:endParaRPr sz="1400" dirty="0">
              <a:latin typeface="Arial MT"/>
              <a:cs typeface="Arial MT"/>
            </a:endParaRPr>
          </a:p>
          <a:p>
            <a:pPr marL="12700" marR="5080" algn="just">
              <a:lnSpc>
                <a:spcPct val="100000"/>
              </a:lnSpc>
            </a:pPr>
            <a:r>
              <a:rPr sz="1400" spc="5" dirty="0">
                <a:solidFill>
                  <a:srgbClr val="404040"/>
                </a:solidFill>
                <a:latin typeface="Arial MT"/>
                <a:cs typeface="Arial MT"/>
              </a:rPr>
              <a:t>…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et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plus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largement d’écrire au-delà du cadre prévu</a:t>
            </a:r>
            <a:r>
              <a:rPr sz="1400" spc="37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! </a:t>
            </a:r>
            <a:r>
              <a:rPr sz="1400" spc="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Une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audition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est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prévue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Arial MT"/>
                <a:cs typeface="Arial MT"/>
              </a:rPr>
              <a:t>pour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 vous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spc="-10" dirty="0">
                <a:solidFill>
                  <a:srgbClr val="404040"/>
                </a:solidFill>
                <a:latin typeface="Arial MT"/>
                <a:cs typeface="Arial MT"/>
              </a:rPr>
              <a:t>permettre </a:t>
            </a:r>
            <a:r>
              <a:rPr sz="1400" spc="-5" dirty="0">
                <a:solidFill>
                  <a:srgbClr val="404040"/>
                </a:solidFill>
                <a:latin typeface="Arial MT"/>
                <a:cs typeface="Arial MT"/>
              </a:rPr>
              <a:t> d’approfondir</a:t>
            </a:r>
            <a:r>
              <a:rPr sz="1400" spc="-60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certains</a:t>
            </a:r>
            <a:r>
              <a:rPr sz="1400" spc="-3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404040"/>
                </a:solidFill>
                <a:latin typeface="Arial MT"/>
                <a:cs typeface="Arial MT"/>
              </a:rPr>
              <a:t>points.</a:t>
            </a:r>
            <a:endParaRPr sz="14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 dirty="0">
              <a:latin typeface="Arial MT"/>
              <a:cs typeface="Arial MT"/>
            </a:endParaRPr>
          </a:p>
          <a:p>
            <a:pPr marL="12700" marR="7620">
              <a:lnSpc>
                <a:spcPct val="100000"/>
              </a:lnSpc>
            </a:pPr>
            <a:r>
              <a:rPr sz="1400" b="1" spc="-40" dirty="0">
                <a:solidFill>
                  <a:srgbClr val="3A3838"/>
                </a:solidFill>
                <a:latin typeface="Arial"/>
                <a:cs typeface="Arial"/>
              </a:rPr>
              <a:t>Vos</a:t>
            </a:r>
            <a:r>
              <a:rPr sz="1400" b="1" spc="180" dirty="0">
                <a:solidFill>
                  <a:srgbClr val="3A3838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3A3838"/>
                </a:solidFill>
                <a:latin typeface="Arial"/>
                <a:cs typeface="Arial"/>
              </a:rPr>
              <a:t>dossiers</a:t>
            </a:r>
            <a:r>
              <a:rPr sz="1400" b="1" spc="155" dirty="0">
                <a:solidFill>
                  <a:srgbClr val="3A3838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3A3838"/>
                </a:solidFill>
                <a:latin typeface="Arial"/>
                <a:cs typeface="Arial"/>
              </a:rPr>
              <a:t>sont</a:t>
            </a:r>
            <a:r>
              <a:rPr sz="1400" b="1" spc="160" dirty="0">
                <a:solidFill>
                  <a:srgbClr val="3A3838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3A3838"/>
                </a:solidFill>
                <a:latin typeface="Arial"/>
                <a:cs typeface="Arial"/>
              </a:rPr>
              <a:t>à</a:t>
            </a:r>
            <a:r>
              <a:rPr sz="1400" b="1" spc="165" dirty="0">
                <a:solidFill>
                  <a:srgbClr val="3A3838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3A3838"/>
                </a:solidFill>
                <a:latin typeface="Arial"/>
                <a:cs typeface="Arial"/>
              </a:rPr>
              <a:t>transmettre</a:t>
            </a:r>
            <a:r>
              <a:rPr sz="1400" b="1" spc="180" dirty="0">
                <a:solidFill>
                  <a:srgbClr val="3A3838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3A3838"/>
                </a:solidFill>
                <a:latin typeface="Arial"/>
                <a:cs typeface="Arial"/>
              </a:rPr>
              <a:t>à</a:t>
            </a:r>
            <a:r>
              <a:rPr sz="1400" b="1" spc="155" dirty="0">
                <a:solidFill>
                  <a:srgbClr val="3A3838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3A3838"/>
                </a:solidFill>
                <a:latin typeface="Arial"/>
                <a:cs typeface="Arial"/>
              </a:rPr>
              <a:t>la</a:t>
            </a:r>
            <a:r>
              <a:rPr sz="1400" b="1" spc="185" dirty="0">
                <a:solidFill>
                  <a:srgbClr val="3A3838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3A3838"/>
                </a:solidFill>
                <a:latin typeface="Arial"/>
                <a:cs typeface="Arial"/>
              </a:rPr>
              <a:t>CARA</a:t>
            </a:r>
            <a:r>
              <a:rPr sz="1400" b="1" spc="95" dirty="0">
                <a:solidFill>
                  <a:srgbClr val="3A3838"/>
                </a:solidFill>
                <a:latin typeface="Arial"/>
                <a:cs typeface="Arial"/>
              </a:rPr>
              <a:t> </a:t>
            </a:r>
            <a:r>
              <a:rPr sz="1400" b="1" spc="-5" dirty="0" err="1">
                <a:solidFill>
                  <a:srgbClr val="3A3838"/>
                </a:solidFill>
                <a:latin typeface="Arial"/>
                <a:cs typeface="Arial"/>
              </a:rPr>
              <a:t>avant</a:t>
            </a:r>
            <a:r>
              <a:rPr sz="1400" b="1" spc="175" dirty="0">
                <a:solidFill>
                  <a:srgbClr val="3A3838"/>
                </a:solidFill>
                <a:latin typeface="Arial"/>
                <a:cs typeface="Arial"/>
              </a:rPr>
              <a:t> </a:t>
            </a:r>
            <a:r>
              <a:rPr sz="1400" b="1" spc="-10" dirty="0" smtClean="0">
                <a:solidFill>
                  <a:srgbClr val="3A3838"/>
                </a:solidFill>
                <a:latin typeface="Arial"/>
                <a:cs typeface="Arial"/>
              </a:rPr>
              <a:t>le</a:t>
            </a:r>
            <a:r>
              <a:rPr lang="fr-FR" sz="1400" b="1" spc="-10" dirty="0" smtClean="0">
                <a:solidFill>
                  <a:srgbClr val="3A3838"/>
                </a:solidFill>
                <a:latin typeface="Arial"/>
                <a:cs typeface="Arial"/>
              </a:rPr>
              <a:t> mercredi 12</a:t>
            </a:r>
            <a:r>
              <a:rPr sz="1400" b="1" spc="-375" dirty="0" smtClean="0">
                <a:solidFill>
                  <a:srgbClr val="3A3838"/>
                </a:solidFill>
                <a:latin typeface="Arial"/>
                <a:cs typeface="Arial"/>
              </a:rPr>
              <a:t> </a:t>
            </a:r>
            <a:r>
              <a:rPr sz="1400" b="1" spc="-10" dirty="0" smtClean="0">
                <a:solidFill>
                  <a:srgbClr val="3A3838"/>
                </a:solidFill>
                <a:latin typeface="Arial"/>
                <a:cs typeface="Arial"/>
              </a:rPr>
              <a:t> </a:t>
            </a:r>
            <a:r>
              <a:rPr sz="1400" b="1" spc="-5" dirty="0" err="1">
                <a:solidFill>
                  <a:srgbClr val="3A3838"/>
                </a:solidFill>
                <a:latin typeface="Arial"/>
                <a:cs typeface="Arial"/>
              </a:rPr>
              <a:t>novembre</a:t>
            </a:r>
            <a:r>
              <a:rPr sz="1400" b="1" spc="-20" dirty="0">
                <a:solidFill>
                  <a:srgbClr val="3A3838"/>
                </a:solidFill>
                <a:latin typeface="Arial"/>
                <a:cs typeface="Arial"/>
              </a:rPr>
              <a:t> </a:t>
            </a:r>
            <a:r>
              <a:rPr sz="1400" b="1" spc="-5" dirty="0" smtClean="0">
                <a:solidFill>
                  <a:srgbClr val="3A3838"/>
                </a:solidFill>
                <a:latin typeface="Arial"/>
                <a:cs typeface="Arial"/>
              </a:rPr>
              <a:t>202</a:t>
            </a:r>
            <a:r>
              <a:rPr lang="fr-FR" sz="1400" b="1" spc="-5" dirty="0">
                <a:solidFill>
                  <a:srgbClr val="3A3838"/>
                </a:solidFill>
                <a:latin typeface="Arial"/>
                <a:cs typeface="Arial"/>
              </a:rPr>
              <a:t>5</a:t>
            </a:r>
            <a:r>
              <a:rPr sz="1400" b="1" spc="-15" dirty="0" smtClean="0">
                <a:solidFill>
                  <a:srgbClr val="3A3838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3A3838"/>
                </a:solidFill>
                <a:latin typeface="Arial"/>
                <a:cs typeface="Arial"/>
              </a:rPr>
              <a:t>à</a:t>
            </a:r>
            <a:r>
              <a:rPr sz="1400" b="1" spc="-10" dirty="0">
                <a:solidFill>
                  <a:srgbClr val="3A3838"/>
                </a:solidFill>
                <a:latin typeface="Arial"/>
                <a:cs typeface="Arial"/>
              </a:rPr>
              <a:t> </a:t>
            </a:r>
            <a:r>
              <a:rPr sz="1400" b="1" spc="-10" dirty="0" smtClean="0">
                <a:solidFill>
                  <a:srgbClr val="3A3838"/>
                </a:solidFill>
                <a:latin typeface="Arial"/>
                <a:cs typeface="Arial"/>
              </a:rPr>
              <a:t>12</a:t>
            </a:r>
            <a:r>
              <a:rPr lang="fr-FR" sz="1400" b="1" spc="-10" dirty="0" smtClean="0">
                <a:solidFill>
                  <a:srgbClr val="3A3838"/>
                </a:solidFill>
                <a:latin typeface="Arial"/>
                <a:cs typeface="Arial"/>
              </a:rPr>
              <a:t>h</a:t>
            </a:r>
            <a:r>
              <a:rPr sz="1400" b="1" spc="-10" dirty="0" smtClean="0">
                <a:solidFill>
                  <a:srgbClr val="3A3838"/>
                </a:solidFill>
                <a:latin typeface="Arial"/>
                <a:cs typeface="Arial"/>
              </a:rPr>
              <a:t>00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 dirty="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</a:pPr>
            <a:r>
              <a:rPr sz="1400" spc="-5" dirty="0">
                <a:solidFill>
                  <a:srgbClr val="3A3838"/>
                </a:solidFill>
                <a:latin typeface="Arial MT"/>
                <a:cs typeface="Arial MT"/>
              </a:rPr>
              <a:t>Bons</a:t>
            </a:r>
            <a:r>
              <a:rPr sz="1400" spc="-30" dirty="0">
                <a:solidFill>
                  <a:srgbClr val="3A3838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3A3838"/>
                </a:solidFill>
                <a:latin typeface="Arial MT"/>
                <a:cs typeface="Arial MT"/>
              </a:rPr>
              <a:t>travaux</a:t>
            </a:r>
            <a:r>
              <a:rPr sz="1400" spc="-45" dirty="0">
                <a:solidFill>
                  <a:srgbClr val="3A3838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3A3838"/>
                </a:solidFill>
                <a:latin typeface="Arial MT"/>
                <a:cs typeface="Arial MT"/>
              </a:rPr>
              <a:t>!</a:t>
            </a:r>
            <a:endParaRPr sz="14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spc="-5" dirty="0">
                <a:solidFill>
                  <a:srgbClr val="3A3838"/>
                </a:solidFill>
                <a:latin typeface="Arial"/>
                <a:cs typeface="Arial"/>
              </a:rPr>
              <a:t>Contact</a:t>
            </a:r>
            <a:r>
              <a:rPr sz="1400" b="1" spc="-25" dirty="0">
                <a:solidFill>
                  <a:srgbClr val="3A3838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3A3838"/>
                </a:solidFill>
                <a:latin typeface="Arial"/>
                <a:cs typeface="Arial"/>
              </a:rPr>
              <a:t>:</a:t>
            </a:r>
            <a:r>
              <a:rPr sz="1400" b="1" spc="-20" dirty="0">
                <a:solidFill>
                  <a:srgbClr val="3A3838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3A3838"/>
                </a:solidFill>
                <a:latin typeface="Arial"/>
                <a:cs typeface="Arial"/>
              </a:rPr>
              <a:t>05</a:t>
            </a:r>
            <a:r>
              <a:rPr sz="1400" b="1" spc="-15" dirty="0">
                <a:solidFill>
                  <a:srgbClr val="3A3838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3A3838"/>
                </a:solidFill>
                <a:latin typeface="Arial"/>
                <a:cs typeface="Arial"/>
              </a:rPr>
              <a:t>46</a:t>
            </a:r>
            <a:r>
              <a:rPr sz="1400" b="1" spc="-20" dirty="0">
                <a:solidFill>
                  <a:srgbClr val="3A3838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3A3838"/>
                </a:solidFill>
                <a:latin typeface="Arial"/>
                <a:cs typeface="Arial"/>
              </a:rPr>
              <a:t>39</a:t>
            </a:r>
            <a:r>
              <a:rPr sz="1400" b="1" spc="-15" dirty="0">
                <a:solidFill>
                  <a:srgbClr val="3A3838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3A3838"/>
                </a:solidFill>
                <a:latin typeface="Arial"/>
                <a:cs typeface="Arial"/>
              </a:rPr>
              <a:t>64</a:t>
            </a:r>
            <a:r>
              <a:rPr sz="1400" b="1" spc="-20" dirty="0">
                <a:solidFill>
                  <a:srgbClr val="3A3838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3A3838"/>
                </a:solidFill>
                <a:latin typeface="Arial"/>
                <a:cs typeface="Arial"/>
              </a:rPr>
              <a:t>20</a:t>
            </a:r>
            <a:r>
              <a:rPr sz="1400" b="1" spc="-10" dirty="0">
                <a:solidFill>
                  <a:srgbClr val="3A3838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3A3838"/>
                </a:solidFill>
                <a:latin typeface="Arial"/>
                <a:cs typeface="Arial"/>
              </a:rPr>
              <a:t>–</a:t>
            </a:r>
            <a:r>
              <a:rPr sz="1400" b="1" spc="-10" dirty="0">
                <a:solidFill>
                  <a:srgbClr val="3A3838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3A3838"/>
                </a:solidFill>
                <a:latin typeface="Arial"/>
                <a:cs typeface="Arial"/>
                <a:hlinkClick r:id="rId2"/>
              </a:rPr>
              <a:t>nautisme@agglo-royan.fr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xfrm>
            <a:off x="618845" y="7085337"/>
            <a:ext cx="2379980" cy="278923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pc="-5" dirty="0" err="1" smtClean="0"/>
              <a:t>Nautisme</a:t>
            </a:r>
            <a:r>
              <a:rPr spc="-10" dirty="0" smtClean="0"/>
              <a:t> </a:t>
            </a:r>
            <a:r>
              <a:rPr spc="-10" dirty="0"/>
              <a:t>Royan</a:t>
            </a:r>
            <a:r>
              <a:rPr spc="40" dirty="0"/>
              <a:t> </a:t>
            </a:r>
            <a:r>
              <a:rPr spc="-5" dirty="0"/>
              <a:t>Atlantique</a:t>
            </a:r>
          </a:p>
          <a:p>
            <a:pPr marL="12700">
              <a:lnSpc>
                <a:spcPct val="100000"/>
              </a:lnSpc>
            </a:pPr>
            <a:r>
              <a:rPr b="0" dirty="0" err="1">
                <a:solidFill>
                  <a:srgbClr val="404040"/>
                </a:solidFill>
                <a:latin typeface="Arial MT"/>
                <a:cs typeface="Arial MT"/>
              </a:rPr>
              <a:t>Présentation</a:t>
            </a:r>
            <a:r>
              <a:rPr b="0" spc="-45" dirty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b="0" spc="-5" dirty="0" smtClean="0">
                <a:solidFill>
                  <a:srgbClr val="404040"/>
                </a:solidFill>
                <a:latin typeface="Arial MT"/>
                <a:cs typeface="Arial MT"/>
              </a:rPr>
              <a:t>d</a:t>
            </a:r>
            <a:r>
              <a:rPr lang="fr-FR" b="0" spc="-5" dirty="0" smtClean="0">
                <a:solidFill>
                  <a:srgbClr val="404040"/>
                </a:solidFill>
                <a:latin typeface="Arial MT"/>
                <a:cs typeface="Arial MT"/>
              </a:rPr>
              <a:t>u</a:t>
            </a:r>
            <a:r>
              <a:rPr b="0" spc="-30" dirty="0" smtClean="0">
                <a:solidFill>
                  <a:srgbClr val="404040"/>
                </a:solidFill>
                <a:latin typeface="Arial MT"/>
                <a:cs typeface="Arial MT"/>
              </a:rPr>
              <a:t> </a:t>
            </a:r>
            <a:r>
              <a:rPr lang="fr-FR" b="0" dirty="0" smtClean="0">
                <a:solidFill>
                  <a:srgbClr val="404040"/>
                </a:solidFill>
                <a:latin typeface="Arial MT"/>
                <a:cs typeface="Arial MT"/>
              </a:rPr>
              <a:t>projet</a:t>
            </a:r>
            <a:endParaRPr b="0" dirty="0">
              <a:solidFill>
                <a:srgbClr val="404040"/>
              </a:solidFill>
              <a:latin typeface="Arial MT"/>
              <a:cs typeface="Arial MT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pic>
        <p:nvPicPr>
          <p:cNvPr id="11" name="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74882" y="2714625"/>
            <a:ext cx="1874589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 txBox="1">
            <a:spLocks noGrp="1"/>
          </p:cNvSpPr>
          <p:nvPr>
            <p:ph type="body" idx="4294967295"/>
          </p:nvPr>
        </p:nvSpPr>
        <p:spPr>
          <a:xfrm>
            <a:off x="360053" y="2725867"/>
            <a:ext cx="4680694" cy="246221"/>
          </a:xfrm>
          <a:blipFill>
            <a:blip r:embed="rId2"/>
            <a:tile/>
          </a:blipFill>
          <a:ln w="9528">
            <a:solidFill>
              <a:srgbClr val="F2F2F2"/>
            </a:solidFill>
            <a:prstDash val="solid"/>
          </a:ln>
        </p:spPr>
        <p:txBody>
          <a:bodyPr/>
          <a:lstStyle/>
          <a:p>
            <a:endParaRPr lang="fr-FR" sz="1600" dirty="0"/>
          </a:p>
        </p:txBody>
      </p:sp>
      <p:sp>
        <p:nvSpPr>
          <p:cNvPr id="3" name="Espace réservé du contenu 3"/>
          <p:cNvSpPr txBox="1">
            <a:spLocks noGrp="1"/>
          </p:cNvSpPr>
          <p:nvPr>
            <p:ph type="body" idx="4294967295"/>
          </p:nvPr>
        </p:nvSpPr>
        <p:spPr>
          <a:xfrm>
            <a:off x="3594100" y="381300"/>
            <a:ext cx="5724189" cy="492443"/>
          </a:xfrm>
          <a:ln w="9528">
            <a:solidFill>
              <a:srgbClr val="F2F2F2"/>
            </a:solidFill>
            <a:prstDash val="solid"/>
          </a:ln>
        </p:spPr>
        <p:txBody>
          <a:bodyPr/>
          <a:lstStyle/>
          <a:p>
            <a:endParaRPr lang="fr-FR" sz="3200" dirty="0">
              <a:solidFill>
                <a:srgbClr val="FFDD41"/>
              </a:solidFill>
            </a:endParaRPr>
          </a:p>
        </p:txBody>
      </p:sp>
      <p:sp>
        <p:nvSpPr>
          <p:cNvPr id="4" name="Espace réservé du contenu 4"/>
          <p:cNvSpPr txBox="1">
            <a:spLocks noGrp="1"/>
          </p:cNvSpPr>
          <p:nvPr>
            <p:ph type="body" idx="4294967295"/>
          </p:nvPr>
        </p:nvSpPr>
        <p:spPr>
          <a:xfrm>
            <a:off x="360053" y="4723442"/>
            <a:ext cx="4680694" cy="246221"/>
          </a:xfrm>
          <a:blipFill>
            <a:blip r:embed="rId2"/>
            <a:tile/>
          </a:blipFill>
          <a:ln w="9528">
            <a:solidFill>
              <a:srgbClr val="F2F2F2"/>
            </a:solidFill>
            <a:prstDash val="solid"/>
          </a:ln>
        </p:spPr>
        <p:txBody>
          <a:bodyPr/>
          <a:lstStyle/>
          <a:p>
            <a:endParaRPr lang="fr-FR" sz="1600" dirty="0"/>
          </a:p>
        </p:txBody>
      </p:sp>
      <p:sp>
        <p:nvSpPr>
          <p:cNvPr id="5" name="Espace réservé du contenu 5"/>
          <p:cNvSpPr txBox="1">
            <a:spLocks noGrp="1"/>
          </p:cNvSpPr>
          <p:nvPr>
            <p:ph type="body" idx="4294967295"/>
          </p:nvPr>
        </p:nvSpPr>
        <p:spPr>
          <a:xfrm>
            <a:off x="5643189" y="6479715"/>
            <a:ext cx="4680694" cy="246221"/>
          </a:xfrm>
          <a:blipFill>
            <a:blip r:embed="rId2"/>
            <a:tile/>
          </a:blipFill>
        </p:spPr>
        <p:txBody>
          <a:bodyPr/>
          <a:lstStyle/>
          <a:p>
            <a:endParaRPr lang="fr-FR" sz="1600" dirty="0" smtClean="0"/>
          </a:p>
        </p:txBody>
      </p:sp>
      <p:sp>
        <p:nvSpPr>
          <p:cNvPr id="7" name="object 26"/>
          <p:cNvSpPr txBox="1"/>
          <p:nvPr/>
        </p:nvSpPr>
        <p:spPr>
          <a:xfrm>
            <a:off x="5486399" y="2280924"/>
            <a:ext cx="4994275" cy="27033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4769">
              <a:lnSpc>
                <a:spcPct val="100000"/>
              </a:lnSpc>
              <a:spcBef>
                <a:spcPts val="100"/>
              </a:spcBef>
            </a:pPr>
            <a:r>
              <a:rPr b="1" spc="-5" dirty="0" smtClean="0">
                <a:solidFill>
                  <a:srgbClr val="00ADB7"/>
                </a:solidFill>
                <a:latin typeface="Arial"/>
                <a:cs typeface="Arial"/>
              </a:rPr>
              <a:t>Le</a:t>
            </a:r>
            <a:r>
              <a:rPr lang="fr-FR" b="1" spc="-5" dirty="0" smtClean="0">
                <a:solidFill>
                  <a:srgbClr val="00ADB7"/>
                </a:solidFill>
                <a:latin typeface="Arial"/>
                <a:cs typeface="Arial"/>
              </a:rPr>
              <a:t> </a:t>
            </a:r>
            <a:r>
              <a:rPr b="1" dirty="0" err="1" smtClean="0">
                <a:solidFill>
                  <a:srgbClr val="00ADB7"/>
                </a:solidFill>
                <a:latin typeface="Arial"/>
                <a:cs typeface="Arial"/>
              </a:rPr>
              <a:t>projet</a:t>
            </a:r>
            <a:r>
              <a:rPr lang="fr-FR" b="1" dirty="0" smtClean="0">
                <a:solidFill>
                  <a:srgbClr val="00ADB7"/>
                </a:solidFill>
                <a:latin typeface="Arial"/>
                <a:cs typeface="Arial"/>
              </a:rPr>
              <a:t> : </a:t>
            </a:r>
          </a:p>
          <a:p>
            <a:pPr marL="64769">
              <a:lnSpc>
                <a:spcPct val="100000"/>
              </a:lnSpc>
              <a:spcBef>
                <a:spcPts val="100"/>
              </a:spcBef>
            </a:pPr>
            <a:endParaRPr sz="1600" dirty="0">
              <a:latin typeface="Arial"/>
              <a:cs typeface="Arial"/>
            </a:endParaRPr>
          </a:p>
          <a:p>
            <a:pPr marL="200025"/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Arial MT"/>
              </a:rPr>
              <a:t>❏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MT"/>
                <a:cs typeface="Arial MT"/>
              </a:rPr>
              <a:t>Il 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MT"/>
                <a:cs typeface="Arial MT"/>
              </a:rPr>
              <a:t>s’agit d’un projet de </a:t>
            </a:r>
            <a:r>
              <a:rPr lang="fr-F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MT"/>
                <a:cs typeface="Arial MT"/>
              </a:rPr>
              <a:t>développement des pratiques</a:t>
            </a:r>
            <a:r>
              <a:rPr lang="fr-F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MT"/>
                <a:cs typeface="Arial MT"/>
              </a:rPr>
              <a:t> dans le cadre des loisirs nautiques</a:t>
            </a:r>
          </a:p>
          <a:p>
            <a:pPr marL="200025"/>
            <a:endParaRPr sz="2000" dirty="0">
              <a:solidFill>
                <a:schemeClr val="tx1">
                  <a:lumMod val="75000"/>
                  <a:lumOff val="25000"/>
                </a:schemeClr>
              </a:solidFill>
              <a:latin typeface="Arial MT"/>
              <a:cs typeface="Arial MT"/>
            </a:endParaRPr>
          </a:p>
          <a:p>
            <a:pPr marL="181610" marR="131445"/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Arial MT"/>
              </a:rPr>
              <a:t>❏ </a:t>
            </a:r>
            <a:r>
              <a:rPr lang="fr-FR" sz="2000" spc="-1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MT"/>
                <a:cs typeface="Arial MT"/>
              </a:rPr>
              <a:t>Il s’agit d’un projet d’organisation d’un </a:t>
            </a:r>
            <a:r>
              <a:rPr lang="fr-FR" sz="2000" b="1" spc="-1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MT"/>
                <a:cs typeface="Arial MT"/>
              </a:rPr>
              <a:t>événement </a:t>
            </a:r>
            <a:r>
              <a:rPr lang="fr-FR" sz="2000" spc="-1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MT"/>
                <a:cs typeface="Arial MT"/>
              </a:rPr>
              <a:t>nautique</a:t>
            </a:r>
          </a:p>
          <a:p>
            <a:pPr marL="181610" marR="131445"/>
            <a:endParaRPr sz="2000" dirty="0">
              <a:solidFill>
                <a:schemeClr val="tx1">
                  <a:lumMod val="75000"/>
                  <a:lumOff val="25000"/>
                </a:schemeClr>
              </a:solidFill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1048325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8708" y="382651"/>
            <a:ext cx="889952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3000" spc="-5" dirty="0" smtClean="0">
                <a:solidFill>
                  <a:srgbClr val="00ADB7"/>
                </a:solidFill>
                <a:latin typeface="Arial"/>
                <a:cs typeface="Arial"/>
              </a:rPr>
              <a:t>Description de votre projet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75335" y="1069549"/>
            <a:ext cx="388492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fr-FR" sz="1800" b="1" spc="-10" dirty="0" smtClean="0">
                <a:solidFill>
                  <a:srgbClr val="BE9000"/>
                </a:solidFill>
                <a:latin typeface="Arial"/>
                <a:cs typeface="Arial"/>
              </a:rPr>
              <a:t>Les grands principes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10" name="ZoneTexte 9"/>
          <p:cNvSpPr txBox="1"/>
          <p:nvPr/>
        </p:nvSpPr>
        <p:spPr>
          <a:xfrm>
            <a:off x="5499100" y="1574151"/>
            <a:ext cx="4648200" cy="48742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endParaRPr lang="fr-FR" sz="1600" dirty="0"/>
          </a:p>
        </p:txBody>
      </p:sp>
      <p:sp>
        <p:nvSpPr>
          <p:cNvPr id="11" name="ZoneTexte 10"/>
          <p:cNvSpPr txBox="1"/>
          <p:nvPr/>
        </p:nvSpPr>
        <p:spPr>
          <a:xfrm>
            <a:off x="393700" y="1573567"/>
            <a:ext cx="4648200" cy="48748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endParaRPr lang="fr-FR" sz="1600" dirty="0"/>
          </a:p>
        </p:txBody>
      </p:sp>
      <p:sp>
        <p:nvSpPr>
          <p:cNvPr id="12" name="object 3"/>
          <p:cNvSpPr txBox="1"/>
          <p:nvPr/>
        </p:nvSpPr>
        <p:spPr>
          <a:xfrm>
            <a:off x="5881371" y="1069549"/>
            <a:ext cx="388492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fr-FR" sz="1800" b="1" spc="-10" dirty="0" smtClean="0">
                <a:solidFill>
                  <a:srgbClr val="BE9000"/>
                </a:solidFill>
                <a:latin typeface="Arial"/>
                <a:cs typeface="Arial"/>
              </a:rPr>
              <a:t>Les objectifs recherchés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8708" y="382651"/>
            <a:ext cx="889952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3000" spc="-5" dirty="0" smtClean="0">
                <a:solidFill>
                  <a:srgbClr val="00ADB7"/>
                </a:solidFill>
                <a:latin typeface="Arial"/>
                <a:cs typeface="Arial"/>
              </a:rPr>
              <a:t>Description de votre projet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75335" y="1069549"/>
            <a:ext cx="388492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fr-FR" sz="1800" b="1" spc="-10" dirty="0" smtClean="0">
                <a:solidFill>
                  <a:srgbClr val="BE9000"/>
                </a:solidFill>
                <a:latin typeface="Arial"/>
                <a:cs typeface="Arial"/>
              </a:rPr>
              <a:t>Les moyens matériels et humains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10" name="ZoneTexte 9"/>
          <p:cNvSpPr txBox="1"/>
          <p:nvPr/>
        </p:nvSpPr>
        <p:spPr>
          <a:xfrm>
            <a:off x="5499100" y="1574151"/>
            <a:ext cx="4648200" cy="22834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endParaRPr lang="fr-FR" sz="1600" dirty="0"/>
          </a:p>
        </p:txBody>
      </p:sp>
      <p:sp>
        <p:nvSpPr>
          <p:cNvPr id="11" name="ZoneTexte 10"/>
          <p:cNvSpPr txBox="1"/>
          <p:nvPr/>
        </p:nvSpPr>
        <p:spPr>
          <a:xfrm>
            <a:off x="393700" y="1573567"/>
            <a:ext cx="4648200" cy="22837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endParaRPr lang="fr-FR" sz="1600" dirty="0"/>
          </a:p>
        </p:txBody>
      </p:sp>
      <p:sp>
        <p:nvSpPr>
          <p:cNvPr id="12" name="object 3"/>
          <p:cNvSpPr txBox="1"/>
          <p:nvPr/>
        </p:nvSpPr>
        <p:spPr>
          <a:xfrm>
            <a:off x="5881371" y="1069549"/>
            <a:ext cx="388492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fr-FR" sz="1800" b="1" spc="-10" dirty="0" smtClean="0">
                <a:solidFill>
                  <a:srgbClr val="BE9000"/>
                </a:solidFill>
                <a:latin typeface="Arial"/>
                <a:cs typeface="Arial"/>
              </a:rPr>
              <a:t>Les bénéficiaires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8" name="object 3"/>
          <p:cNvSpPr txBox="1"/>
          <p:nvPr/>
        </p:nvSpPr>
        <p:spPr>
          <a:xfrm>
            <a:off x="775335" y="4086225"/>
            <a:ext cx="388492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fr-FR" sz="1800" b="1" spc="-10" dirty="0" smtClean="0">
                <a:solidFill>
                  <a:srgbClr val="BE9000"/>
                </a:solidFill>
                <a:latin typeface="Arial"/>
                <a:cs typeface="Arial"/>
              </a:rPr>
              <a:t>Les moyens de communication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5499100" y="4774551"/>
            <a:ext cx="4648200" cy="228347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endParaRPr lang="fr-FR" sz="1600" dirty="0"/>
          </a:p>
        </p:txBody>
      </p:sp>
      <p:sp>
        <p:nvSpPr>
          <p:cNvPr id="14" name="ZoneTexte 13"/>
          <p:cNvSpPr txBox="1"/>
          <p:nvPr/>
        </p:nvSpPr>
        <p:spPr>
          <a:xfrm>
            <a:off x="393700" y="4773967"/>
            <a:ext cx="4648200" cy="22837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endParaRPr lang="fr-FR" sz="1600" dirty="0"/>
          </a:p>
        </p:txBody>
      </p:sp>
      <p:sp>
        <p:nvSpPr>
          <p:cNvPr id="15" name="object 3"/>
          <p:cNvSpPr txBox="1"/>
          <p:nvPr/>
        </p:nvSpPr>
        <p:spPr>
          <a:xfrm>
            <a:off x="5881371" y="4086225"/>
            <a:ext cx="3884929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fr-FR" b="1" spc="-10" dirty="0" smtClean="0">
                <a:solidFill>
                  <a:srgbClr val="BE9000"/>
                </a:solidFill>
                <a:latin typeface="Arial"/>
                <a:cs typeface="Arial"/>
              </a:rPr>
              <a:t>Les r</a:t>
            </a:r>
            <a:r>
              <a:rPr lang="fr-FR" b="1" spc="-10" dirty="0" smtClean="0">
                <a:solidFill>
                  <a:srgbClr val="BE9000"/>
                </a:solidFill>
                <a:latin typeface="Arial"/>
                <a:cs typeface="Arial"/>
              </a:rPr>
              <a:t>ésultats attendus </a:t>
            </a:r>
            <a:r>
              <a:rPr lang="fr-FR" sz="1800" b="1" spc="-10" dirty="0" smtClean="0">
                <a:solidFill>
                  <a:srgbClr val="BE9000"/>
                </a:solidFill>
                <a:latin typeface="Arial"/>
                <a:cs typeface="Arial"/>
              </a:rPr>
              <a:t>au regard des objectifs</a:t>
            </a:r>
            <a:endParaRPr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1978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8708" y="382651"/>
            <a:ext cx="9251392" cy="9662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589915" algn="l"/>
                <a:tab pos="2480310" algn="l"/>
                <a:tab pos="3517900" algn="l"/>
                <a:tab pos="4620260" algn="l"/>
                <a:tab pos="6120130" algn="l"/>
                <a:tab pos="6522720" algn="l"/>
                <a:tab pos="7037705" algn="l"/>
                <a:tab pos="8430895" algn="l"/>
              </a:tabLst>
            </a:pPr>
            <a:r>
              <a:rPr lang="fr-FR" sz="3100" spc="-10" dirty="0" smtClean="0">
                <a:solidFill>
                  <a:srgbClr val="00ADB7"/>
                </a:solidFill>
                <a:latin typeface="Arial"/>
                <a:cs typeface="Arial"/>
              </a:rPr>
              <a:t>Votre projet est-il en a</a:t>
            </a:r>
            <a:r>
              <a:rPr lang="fr-FR" sz="3100" spc="-10" dirty="0" smtClean="0">
                <a:solidFill>
                  <a:srgbClr val="00ADB7"/>
                </a:solidFill>
                <a:latin typeface="Arial"/>
                <a:cs typeface="Arial"/>
              </a:rPr>
              <a:t>déquation avec les critères</a:t>
            </a:r>
            <a:br>
              <a:rPr lang="fr-FR" sz="3100" spc="-10" dirty="0" smtClean="0">
                <a:solidFill>
                  <a:srgbClr val="00ADB7"/>
                </a:solidFill>
                <a:latin typeface="Arial"/>
                <a:cs typeface="Arial"/>
              </a:rPr>
            </a:br>
            <a:r>
              <a:rPr lang="fr-FR" sz="3100" spc="-10" dirty="0" smtClean="0">
                <a:solidFill>
                  <a:srgbClr val="00ADB7"/>
                </a:solidFill>
                <a:latin typeface="Arial"/>
                <a:cs typeface="Arial"/>
              </a:rPr>
              <a:t>de sélection </a:t>
            </a:r>
            <a:r>
              <a:rPr lang="fr-FR" sz="3100" spc="5" dirty="0" smtClean="0">
                <a:solidFill>
                  <a:srgbClr val="00ADB7"/>
                </a:solidFill>
                <a:latin typeface="Arial"/>
                <a:cs typeface="Arial"/>
              </a:rPr>
              <a:t>(voir p.6 du dossier du candidat)</a:t>
            </a:r>
            <a:r>
              <a:rPr sz="3100" spc="-5" dirty="0" smtClean="0">
                <a:solidFill>
                  <a:srgbClr val="00ADB7"/>
                </a:solidFill>
                <a:latin typeface="Arial"/>
                <a:cs typeface="Arial"/>
              </a:rPr>
              <a:t>?</a:t>
            </a:r>
            <a:endParaRPr sz="3100" dirty="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603769"/>
              </p:ext>
            </p:extLst>
          </p:nvPr>
        </p:nvGraphicFramePr>
        <p:xfrm>
          <a:off x="350471" y="1385191"/>
          <a:ext cx="9926955" cy="57547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9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5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21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954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ADB7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ADB7"/>
                      </a:solidFill>
                      <a:prstDash val="solid"/>
                    </a:lnT>
                    <a:lnB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fr-FR" sz="1200" b="1" spc="-5" dirty="0" smtClean="0">
                          <a:solidFill>
                            <a:srgbClr val="00ADB7"/>
                          </a:solidFill>
                          <a:latin typeface="Arial"/>
                          <a:cs typeface="Arial"/>
                        </a:rPr>
                        <a:t>Caractère partenarial et/ou collectif </a:t>
                      </a: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(Implication Commune ou non, nombre de partenaires actifs du projet)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ADB7"/>
                      </a:solidFill>
                      <a:prstDash val="solid"/>
                    </a:lnR>
                    <a:lnT w="19050">
                      <a:solidFill>
                        <a:srgbClr val="00ADB7"/>
                      </a:solidFill>
                      <a:prstDash val="solid"/>
                    </a:lnT>
                    <a:lnB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i="1" dirty="0" smtClean="0">
                          <a:solidFill>
                            <a:srgbClr val="767070"/>
                          </a:solidFill>
                          <a:latin typeface="Arial"/>
                          <a:cs typeface="Arial"/>
                        </a:rPr>
                        <a:t>Précisez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9050">
                      <a:solidFill>
                        <a:srgbClr val="00ADB7"/>
                      </a:solidFill>
                      <a:prstDash val="solid"/>
                    </a:lnL>
                    <a:lnR w="19050">
                      <a:solidFill>
                        <a:srgbClr val="00ADB7"/>
                      </a:solidFill>
                      <a:prstDash val="solid"/>
                    </a:lnR>
                    <a:lnT w="19050">
                      <a:solidFill>
                        <a:srgbClr val="00ADB7"/>
                      </a:solidFill>
                      <a:prstDash val="solid"/>
                    </a:lnT>
                    <a:lnB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18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ADB7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ADB7"/>
                      </a:solidFill>
                      <a:prstDash val="solid"/>
                    </a:lnT>
                    <a:lnB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fr-FR" sz="1200" b="1" spc="-5" dirty="0" smtClean="0">
                          <a:solidFill>
                            <a:srgbClr val="00ADB7"/>
                          </a:solidFill>
                          <a:latin typeface="Arial"/>
                          <a:cs typeface="Arial"/>
                        </a:rPr>
                        <a:t>Les impacts générées</a:t>
                      </a:r>
                      <a:r>
                        <a:rPr lang="fr-FR" sz="1200" b="1" spc="-5" baseline="0" dirty="0" smtClean="0">
                          <a:solidFill>
                            <a:srgbClr val="00ADB7"/>
                          </a:solidFill>
                          <a:latin typeface="Arial"/>
                          <a:cs typeface="Arial"/>
                        </a:rPr>
                        <a:t> pour le territoire</a:t>
                      </a:r>
                    </a:p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(Quantité et qualité des retombées socio-économiques pour le projet)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ADB7"/>
                      </a:solidFill>
                      <a:prstDash val="solid"/>
                    </a:lnR>
                    <a:lnT w="19050">
                      <a:solidFill>
                        <a:srgbClr val="00ADB7"/>
                      </a:solidFill>
                      <a:prstDash val="solid"/>
                    </a:lnT>
                    <a:lnB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fr-FR" sz="1200" i="1" dirty="0" smtClean="0">
                          <a:solidFill>
                            <a:srgbClr val="767070"/>
                          </a:solidFill>
                          <a:latin typeface="Arial"/>
                          <a:cs typeface="Arial"/>
                        </a:rPr>
                        <a:t>Précisez</a:t>
                      </a:r>
                    </a:p>
                  </a:txBody>
                  <a:tcPr marL="0" marR="0" marT="40640" marB="0">
                    <a:lnL w="19050">
                      <a:solidFill>
                        <a:srgbClr val="00ADB7"/>
                      </a:solidFill>
                      <a:prstDash val="solid"/>
                    </a:lnL>
                    <a:lnR w="19050">
                      <a:solidFill>
                        <a:srgbClr val="00ADB7"/>
                      </a:solidFill>
                      <a:prstDash val="solid"/>
                    </a:lnR>
                    <a:lnT w="19050">
                      <a:solidFill>
                        <a:srgbClr val="00ADB7"/>
                      </a:solidFill>
                      <a:prstDash val="solid"/>
                    </a:lnT>
                    <a:lnB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18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ADB7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0ADB7"/>
                      </a:solidFill>
                      <a:prstDash val="solid"/>
                    </a:lnT>
                    <a:lnB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fr-FR" sz="1200" b="1" spc="-5" dirty="0" smtClean="0">
                          <a:solidFill>
                            <a:srgbClr val="00ADB7"/>
                          </a:solidFill>
                          <a:latin typeface="Arial"/>
                          <a:cs typeface="Arial"/>
                        </a:rPr>
                        <a:t>Le caractère différenciant </a:t>
                      </a: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(Niveau d’innovation, différence avec projets observés dans d’autres territoires ou auparavant sur le territoire de la CARA)</a:t>
                      </a:r>
                      <a:endParaRPr lang="fr-FR" sz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0ADB7"/>
                      </a:solidFill>
                      <a:prstDash val="solid"/>
                    </a:lnT>
                    <a:lnB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rgbClr val="767070"/>
                          </a:solidFill>
                          <a:latin typeface="Arial"/>
                          <a:cs typeface="Arial"/>
                        </a:rPr>
                        <a:t>Précisez</a:t>
                      </a:r>
                      <a:endParaRPr lang="fr-FR" sz="1200" dirty="0" smtClean="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>
                      <a:solidFill>
                        <a:srgbClr val="00ADB7"/>
                      </a:solidFill>
                      <a:prstDash val="solid"/>
                    </a:lnR>
                    <a:lnT w="19050">
                      <a:solidFill>
                        <a:srgbClr val="00ADB7"/>
                      </a:solidFill>
                      <a:prstDash val="solid"/>
                    </a:lnT>
                    <a:lnB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362692"/>
                  </a:ext>
                </a:extLst>
              </a:tr>
              <a:tr h="9718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ADB7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0ADB7"/>
                      </a:solidFill>
                      <a:prstDash val="solid"/>
                    </a:lnT>
                    <a:lnB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spc="-5" dirty="0" smtClean="0">
                          <a:solidFill>
                            <a:srgbClr val="00ADB7"/>
                          </a:solidFill>
                          <a:latin typeface="Arial"/>
                          <a:cs typeface="Arial"/>
                        </a:rPr>
                        <a:t>Le modèle économique</a:t>
                      </a:r>
                      <a:endParaRPr lang="fr-FR" sz="1200" dirty="0" smtClean="0">
                        <a:latin typeface="Arial"/>
                        <a:cs typeface="Arial"/>
                      </a:endParaRPr>
                    </a:p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(Part de l’autofinancement, présence d’autres partenaires financiers)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0ADB7"/>
                      </a:solidFill>
                      <a:prstDash val="solid"/>
                    </a:lnT>
                    <a:lnB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rgbClr val="767070"/>
                          </a:solidFill>
                          <a:latin typeface="Arial"/>
                          <a:cs typeface="Arial"/>
                        </a:rPr>
                        <a:t>Précisez</a:t>
                      </a:r>
                      <a:endParaRPr lang="fr-FR" sz="1200" dirty="0" smtClean="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>
                      <a:solidFill>
                        <a:srgbClr val="00ADB7"/>
                      </a:solidFill>
                      <a:prstDash val="solid"/>
                    </a:lnR>
                    <a:lnT w="19050">
                      <a:solidFill>
                        <a:srgbClr val="00ADB7"/>
                      </a:solidFill>
                      <a:prstDash val="solid"/>
                    </a:lnT>
                    <a:lnB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2961796"/>
                  </a:ext>
                </a:extLst>
              </a:tr>
              <a:tr h="9718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ADB7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0ADB7"/>
                      </a:solidFill>
                      <a:prstDash val="solid"/>
                    </a:lnT>
                    <a:lnB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spc="-5" dirty="0" smtClean="0">
                          <a:solidFill>
                            <a:srgbClr val="00ADB7"/>
                          </a:solidFill>
                          <a:latin typeface="Arial"/>
                          <a:cs typeface="Arial"/>
                        </a:rPr>
                        <a:t>Le caractère durable et environnemental</a:t>
                      </a:r>
                      <a:endParaRPr lang="fr-FR" sz="1200" dirty="0" smtClean="0">
                        <a:latin typeface="Arial"/>
                        <a:cs typeface="Arial"/>
                      </a:endParaRPr>
                    </a:p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(Durabilité des propositions faites, importance de la prise en compte des défis environnementaux dans le projet)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0ADB7"/>
                      </a:solidFill>
                      <a:prstDash val="solid"/>
                    </a:lnT>
                    <a:lnB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rgbClr val="767070"/>
                          </a:solidFill>
                          <a:latin typeface="Arial"/>
                          <a:cs typeface="Arial"/>
                        </a:rPr>
                        <a:t>Précisez</a:t>
                      </a:r>
                      <a:endParaRPr lang="fr-FR" sz="1200" dirty="0" smtClean="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>
                      <a:solidFill>
                        <a:srgbClr val="00ADB7"/>
                      </a:solidFill>
                      <a:prstDash val="solid"/>
                    </a:lnR>
                    <a:lnT w="19050">
                      <a:solidFill>
                        <a:srgbClr val="00ADB7"/>
                      </a:solidFill>
                      <a:prstDash val="solid"/>
                    </a:lnT>
                    <a:lnB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8558478"/>
                  </a:ext>
                </a:extLst>
              </a:tr>
              <a:tr h="9718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ADB7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0ADB7"/>
                      </a:solidFill>
                      <a:prstDash val="solid"/>
                    </a:lnT>
                    <a:lnB w="19050">
                      <a:solidFill>
                        <a:srgbClr val="00ADB7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spc="-5" dirty="0" smtClean="0">
                          <a:solidFill>
                            <a:srgbClr val="00ADB7"/>
                          </a:solidFill>
                          <a:latin typeface="Arial"/>
                          <a:cs typeface="Arial"/>
                        </a:rPr>
                        <a:t>L’importance</a:t>
                      </a:r>
                      <a:r>
                        <a:rPr lang="fr-FR" sz="1200" b="1" spc="-5" baseline="0" dirty="0" smtClean="0">
                          <a:solidFill>
                            <a:srgbClr val="00ADB7"/>
                          </a:solidFill>
                          <a:latin typeface="Arial"/>
                          <a:cs typeface="Arial"/>
                        </a:rPr>
                        <a:t> accordé au rayonnement </a:t>
                      </a:r>
                      <a:r>
                        <a:rPr lang="fr-FR" sz="1200" i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(Importance et qualité des actions de communication et de promotion envisagées)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0ADB7"/>
                      </a:solidFill>
                      <a:prstDash val="solid"/>
                    </a:lnT>
                    <a:lnB w="19050">
                      <a:solidFill>
                        <a:srgbClr val="00ADB7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dirty="0" smtClean="0">
                          <a:solidFill>
                            <a:srgbClr val="767070"/>
                          </a:solidFill>
                          <a:latin typeface="Arial"/>
                          <a:cs typeface="Arial"/>
                        </a:rPr>
                        <a:t>Précisez</a:t>
                      </a:r>
                      <a:endParaRPr lang="fr-FR" sz="1200" dirty="0" smtClean="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90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>
                      <a:solidFill>
                        <a:srgbClr val="00ADB7"/>
                      </a:solidFill>
                      <a:prstDash val="solid"/>
                    </a:lnR>
                    <a:lnT w="19050">
                      <a:solidFill>
                        <a:srgbClr val="00ADB7"/>
                      </a:solidFill>
                      <a:prstDash val="solid"/>
                    </a:lnT>
                    <a:lnB w="19050">
                      <a:solidFill>
                        <a:srgbClr val="00ADB7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523479"/>
                  </a:ext>
                </a:extLst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1407" y="1532516"/>
            <a:ext cx="411479" cy="496824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971" y="2534058"/>
            <a:ext cx="411479" cy="49682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3891" y="5441176"/>
            <a:ext cx="411479" cy="497128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pic>
        <p:nvPicPr>
          <p:cNvPr id="12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7670" y="3486846"/>
            <a:ext cx="411479" cy="496824"/>
          </a:xfrm>
          <a:prstGeom prst="rect">
            <a:avLst/>
          </a:prstGeom>
        </p:spPr>
      </p:pic>
      <p:pic>
        <p:nvPicPr>
          <p:cNvPr id="13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971" y="4415724"/>
            <a:ext cx="411479" cy="497128"/>
          </a:xfrm>
          <a:prstGeom prst="rect">
            <a:avLst/>
          </a:prstGeom>
        </p:spPr>
      </p:pic>
      <p:pic>
        <p:nvPicPr>
          <p:cNvPr id="14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1406" y="6369330"/>
            <a:ext cx="411479" cy="49712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8708" y="382651"/>
            <a:ext cx="889952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00ADB7"/>
                </a:solidFill>
                <a:latin typeface="Arial"/>
                <a:cs typeface="Arial"/>
              </a:rPr>
              <a:t>Le financement</a:t>
            </a:r>
            <a:r>
              <a:rPr sz="3000" spc="10" dirty="0">
                <a:solidFill>
                  <a:srgbClr val="00ADB7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ADB7"/>
                </a:solidFill>
                <a:latin typeface="Arial"/>
                <a:cs typeface="Arial"/>
              </a:rPr>
              <a:t>du</a:t>
            </a:r>
            <a:r>
              <a:rPr sz="3000" spc="10" dirty="0">
                <a:solidFill>
                  <a:srgbClr val="00ADB7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ADB7"/>
                </a:solidFill>
                <a:latin typeface="Arial"/>
                <a:cs typeface="Arial"/>
              </a:rPr>
              <a:t>projet</a:t>
            </a:r>
            <a:r>
              <a:rPr sz="3000" spc="15" dirty="0">
                <a:solidFill>
                  <a:srgbClr val="00ADB7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ADB7"/>
                </a:solidFill>
                <a:latin typeface="Arial"/>
                <a:cs typeface="Arial"/>
              </a:rPr>
              <a:t>et</a:t>
            </a:r>
            <a:r>
              <a:rPr sz="3000" spc="-10" dirty="0">
                <a:solidFill>
                  <a:srgbClr val="00ADB7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00ADB7"/>
                </a:solidFill>
                <a:latin typeface="Arial"/>
                <a:cs typeface="Arial"/>
              </a:rPr>
              <a:t>l’accompagnement</a:t>
            </a:r>
            <a:r>
              <a:rPr sz="3000" spc="15" dirty="0">
                <a:solidFill>
                  <a:srgbClr val="00ADB7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00ADB7"/>
                </a:solidFill>
                <a:latin typeface="Arial"/>
                <a:cs typeface="Arial"/>
              </a:rPr>
              <a:t>?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8708" y="5518277"/>
            <a:ext cx="388492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BE9000"/>
                </a:solidFill>
                <a:latin typeface="Arial"/>
                <a:cs typeface="Arial"/>
              </a:rPr>
              <a:t>Autres</a:t>
            </a:r>
            <a:r>
              <a:rPr sz="1800" b="1" spc="25" dirty="0">
                <a:solidFill>
                  <a:srgbClr val="BE9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BE9000"/>
                </a:solidFill>
                <a:latin typeface="Arial"/>
                <a:cs typeface="Arial"/>
              </a:rPr>
              <a:t>besoins</a:t>
            </a:r>
            <a:r>
              <a:rPr sz="1800" b="1" spc="-30" dirty="0">
                <a:solidFill>
                  <a:srgbClr val="BE9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BE9000"/>
                </a:solidFill>
                <a:latin typeface="Arial"/>
                <a:cs typeface="Arial"/>
              </a:rPr>
              <a:t>d’accompagnement</a:t>
            </a:r>
            <a:endParaRPr sz="1800" dirty="0">
              <a:latin typeface="Arial"/>
              <a:cs typeface="Arial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949859"/>
              </p:ext>
            </p:extLst>
          </p:nvPr>
        </p:nvGraphicFramePr>
        <p:xfrm>
          <a:off x="350471" y="1055122"/>
          <a:ext cx="9925684" cy="40217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09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4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82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9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spc="-5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Les</a:t>
                      </a:r>
                      <a:r>
                        <a:rPr sz="1800" b="1" spc="-4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recettes</a:t>
                      </a:r>
                      <a:endParaRPr sz="180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00ADB7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ADB7"/>
                      </a:solidFill>
                      <a:prstDash val="solid"/>
                    </a:lnT>
                    <a:lnB w="6350">
                      <a:solidFill>
                        <a:srgbClr val="00ADB7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800" dirty="0">
                        <a:solidFill>
                          <a:schemeClr val="bg1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ADB7"/>
                      </a:solidFill>
                      <a:prstDash val="solid"/>
                    </a:lnR>
                    <a:lnT w="6350">
                      <a:solidFill>
                        <a:srgbClr val="00ADB7"/>
                      </a:solidFill>
                      <a:prstDash val="solid"/>
                    </a:lnT>
                    <a:lnB w="6350">
                      <a:solidFill>
                        <a:srgbClr val="00ADB7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800" b="1" spc="-5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Les</a:t>
                      </a:r>
                      <a:r>
                        <a:rPr sz="1800" b="1" spc="-35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5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dépenses</a:t>
                      </a:r>
                      <a:endParaRPr sz="18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00ADB7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ADB7"/>
                      </a:solidFill>
                      <a:prstDash val="solid"/>
                    </a:lnT>
                    <a:lnB w="6350">
                      <a:solidFill>
                        <a:srgbClr val="00ADB7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800" dirty="0">
                        <a:latin typeface="Arial MT"/>
                        <a:cs typeface="Arial MT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ADB7"/>
                      </a:solidFill>
                      <a:prstDash val="solid"/>
                    </a:lnR>
                    <a:lnT w="6350">
                      <a:solidFill>
                        <a:srgbClr val="00ADB7"/>
                      </a:solidFill>
                      <a:prstDash val="solid"/>
                    </a:lnT>
                    <a:lnB w="6350">
                      <a:solidFill>
                        <a:srgbClr val="00ADB7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63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spc="-5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 MT"/>
                          <a:cs typeface="Arial MT"/>
                        </a:rPr>
                        <a:t>Autofinancement</a:t>
                      </a:r>
                      <a:r>
                        <a:rPr sz="1600" spc="1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 MT"/>
                          <a:cs typeface="Arial MT"/>
                        </a:rPr>
                        <a:t>par</a:t>
                      </a:r>
                      <a:r>
                        <a:rPr sz="1600" spc="5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 MT"/>
                          <a:cs typeface="Arial MT"/>
                        </a:rPr>
                        <a:t>la</a:t>
                      </a:r>
                      <a:r>
                        <a:rPr sz="1600" spc="-15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 MT"/>
                          <a:cs typeface="Arial MT"/>
                        </a:rPr>
                        <a:t>structure</a:t>
                      </a:r>
                      <a:endParaRPr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6350">
                      <a:solidFill>
                        <a:srgbClr val="00ADB7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ADB7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spc="-5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 MT"/>
                          <a:cs typeface="Arial MT"/>
                        </a:rPr>
                        <a:t>XX</a:t>
                      </a:r>
                      <a:endParaRPr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ADB7"/>
                      </a:solidFill>
                      <a:prstDash val="solid"/>
                    </a:lnR>
                    <a:lnT w="6350">
                      <a:solidFill>
                        <a:srgbClr val="00ADB7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6350">
                      <a:solidFill>
                        <a:srgbClr val="00ADB7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ADB7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dirty="0">
                          <a:solidFill>
                            <a:srgbClr val="767070"/>
                          </a:solidFill>
                          <a:latin typeface="Arial MT"/>
                          <a:cs typeface="Arial MT"/>
                        </a:rPr>
                        <a:t>XX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ADB7"/>
                      </a:solidFill>
                      <a:prstDash val="solid"/>
                    </a:lnR>
                    <a:lnT w="6350">
                      <a:solidFill>
                        <a:srgbClr val="00ADB7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50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fr-FR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Arial MT"/>
                          <a:cs typeface="Arial MT"/>
                        </a:rPr>
                        <a:t>Commune</a:t>
                      </a:r>
                      <a:endParaRPr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6350">
                      <a:solidFill>
                        <a:srgbClr val="00ADB7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fr-FR" sz="1600" spc="-5" dirty="0" smtClean="0">
                          <a:solidFill>
                            <a:srgbClr val="767070"/>
                          </a:solidFill>
                          <a:latin typeface="Arial MT"/>
                          <a:cs typeface="Arial MT"/>
                        </a:rPr>
                        <a:t>XX</a:t>
                      </a:r>
                      <a:endParaRPr lang="fr-FR" sz="1600" dirty="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ADB7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6350">
                      <a:solidFill>
                        <a:srgbClr val="00ADB7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solidFill>
                            <a:srgbClr val="767070"/>
                          </a:solidFill>
                          <a:latin typeface="Arial MT"/>
                          <a:cs typeface="Arial MT"/>
                        </a:rPr>
                        <a:t>XX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ADB7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63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lang="fr-FR" sz="1600" spc="-5" dirty="0" smtClean="0">
                          <a:solidFill>
                            <a:srgbClr val="767070"/>
                          </a:solidFill>
                          <a:latin typeface="Arial MT"/>
                          <a:cs typeface="Arial MT"/>
                        </a:rPr>
                        <a:t>Département</a:t>
                      </a: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6350">
                      <a:solidFill>
                        <a:srgbClr val="00ADB7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spc="-5" dirty="0">
                          <a:solidFill>
                            <a:srgbClr val="767070"/>
                          </a:solidFill>
                          <a:latin typeface="Arial MT"/>
                          <a:cs typeface="Arial MT"/>
                        </a:rPr>
                        <a:t>XX</a:t>
                      </a: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ADB7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6350">
                      <a:solidFill>
                        <a:srgbClr val="00ADB7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dirty="0">
                          <a:solidFill>
                            <a:srgbClr val="767070"/>
                          </a:solidFill>
                          <a:latin typeface="Arial MT"/>
                          <a:cs typeface="Arial MT"/>
                        </a:rPr>
                        <a:t>XX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ADB7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50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fr-FR" sz="1600" spc="-5" dirty="0" smtClean="0">
                          <a:solidFill>
                            <a:srgbClr val="767070"/>
                          </a:solidFill>
                          <a:latin typeface="Arial MT"/>
                          <a:cs typeface="Arial MT"/>
                        </a:rPr>
                        <a:t>Région</a:t>
                      </a: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6350">
                      <a:solidFill>
                        <a:srgbClr val="00ADB7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solidFill>
                            <a:srgbClr val="767070"/>
                          </a:solidFill>
                          <a:latin typeface="Arial MT"/>
                          <a:cs typeface="Arial MT"/>
                        </a:rPr>
                        <a:t>XX</a:t>
                      </a: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ADB7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6350">
                      <a:solidFill>
                        <a:srgbClr val="00ADB7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>
                          <a:solidFill>
                            <a:srgbClr val="767070"/>
                          </a:solidFill>
                          <a:latin typeface="Arial MT"/>
                          <a:cs typeface="Arial MT"/>
                        </a:rPr>
                        <a:t>XX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ADB7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633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lang="fr-FR" sz="1600" dirty="0" smtClean="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6350">
                      <a:solidFill>
                        <a:srgbClr val="00ADB7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solidFill>
                            <a:srgbClr val="767070"/>
                          </a:solidFill>
                          <a:latin typeface="Arial MT"/>
                          <a:cs typeface="Arial MT"/>
                        </a:rPr>
                        <a:t>XX</a:t>
                      </a: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ADB7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6350">
                      <a:solidFill>
                        <a:srgbClr val="00ADB7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 smtClean="0">
                          <a:solidFill>
                            <a:srgbClr val="767070"/>
                          </a:solidFill>
                          <a:latin typeface="Arial MT"/>
                          <a:cs typeface="Arial MT"/>
                        </a:rPr>
                        <a:t>XX</a:t>
                      </a:r>
                      <a:endParaRPr lang="fr-FR" sz="1600" dirty="0" smtClean="0">
                        <a:solidFill>
                          <a:srgbClr val="767070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ADB7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63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6350">
                      <a:solidFill>
                        <a:srgbClr val="00ADB7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spc="-5" dirty="0" smtClean="0">
                          <a:solidFill>
                            <a:srgbClr val="767070"/>
                          </a:solidFill>
                          <a:latin typeface="Arial MT"/>
                          <a:cs typeface="Arial MT"/>
                        </a:rPr>
                        <a:t>XX</a:t>
                      </a:r>
                      <a:endParaRPr lang="fr-FR" sz="1600" dirty="0" smtClean="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63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spc="-5" dirty="0" smtClean="0">
                          <a:solidFill>
                            <a:srgbClr val="767070"/>
                          </a:solidFill>
                          <a:latin typeface="Arial MT"/>
                          <a:cs typeface="Arial MT"/>
                        </a:rPr>
                        <a:t>XX</a:t>
                      </a:r>
                      <a:endParaRPr lang="fr-FR" sz="1600" dirty="0" smtClean="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ADB7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7367968"/>
                  </a:ext>
                </a:extLst>
              </a:tr>
              <a:tr h="36563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6350">
                      <a:solidFill>
                        <a:srgbClr val="00ADB7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spc="-5" dirty="0" smtClean="0">
                          <a:solidFill>
                            <a:srgbClr val="767070"/>
                          </a:solidFill>
                          <a:latin typeface="Arial MT"/>
                          <a:cs typeface="Arial MT"/>
                        </a:rPr>
                        <a:t>XX</a:t>
                      </a:r>
                      <a:endParaRPr lang="fr-FR" sz="1600" dirty="0" smtClean="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6350" cap="flat" cmpd="sng" algn="ctr">
                      <a:solidFill>
                        <a:srgbClr val="00ADB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spc="-5" dirty="0" smtClean="0">
                          <a:solidFill>
                            <a:srgbClr val="767070"/>
                          </a:solidFill>
                          <a:latin typeface="Arial MT"/>
                          <a:cs typeface="Arial MT"/>
                        </a:rPr>
                        <a:t>XX</a:t>
                      </a:r>
                      <a:endParaRPr lang="fr-FR" sz="1600" dirty="0" smtClean="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00ADB7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0773668"/>
                  </a:ext>
                </a:extLst>
              </a:tr>
              <a:tr h="36563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6350">
                      <a:solidFill>
                        <a:srgbClr val="00ADB7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solidFill>
                            <a:srgbClr val="767070"/>
                          </a:solidFill>
                          <a:latin typeface="Arial MT"/>
                          <a:cs typeface="Arial MT"/>
                        </a:rPr>
                        <a:t>XX</a:t>
                      </a: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ADB7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600" dirty="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6350">
                      <a:solidFill>
                        <a:srgbClr val="00ADB7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dirty="0" smtClean="0">
                          <a:solidFill>
                            <a:srgbClr val="767070"/>
                          </a:solidFill>
                          <a:latin typeface="Arial MT"/>
                          <a:cs typeface="Arial MT"/>
                        </a:rPr>
                        <a:t>XX</a:t>
                      </a:r>
                      <a:endParaRPr lang="fr-FR" sz="1600" dirty="0" smtClean="0">
                        <a:solidFill>
                          <a:srgbClr val="767070"/>
                        </a:solidFill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ADB7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50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i="1" spc="-5" dirty="0">
                          <a:solidFill>
                            <a:srgbClr val="00ADB7"/>
                          </a:solidFill>
                          <a:latin typeface="Arial"/>
                          <a:cs typeface="Arial"/>
                        </a:rPr>
                        <a:t>Montant</a:t>
                      </a:r>
                      <a:r>
                        <a:rPr sz="1600" i="1" spc="20" dirty="0">
                          <a:solidFill>
                            <a:srgbClr val="00ADB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i="1" spc="-5" dirty="0">
                          <a:solidFill>
                            <a:srgbClr val="00ADB7"/>
                          </a:solidFill>
                          <a:latin typeface="Arial"/>
                          <a:cs typeface="Arial"/>
                        </a:rPr>
                        <a:t>demandé</a:t>
                      </a:r>
                      <a:r>
                        <a:rPr sz="1600" i="1" spc="5" dirty="0">
                          <a:solidFill>
                            <a:srgbClr val="00ADB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i="1" spc="-5" dirty="0">
                          <a:solidFill>
                            <a:srgbClr val="00ADB7"/>
                          </a:solidFill>
                          <a:latin typeface="Arial"/>
                          <a:cs typeface="Arial"/>
                        </a:rPr>
                        <a:t>à</a:t>
                      </a:r>
                      <a:r>
                        <a:rPr sz="1600" i="1" spc="-15" dirty="0">
                          <a:solidFill>
                            <a:srgbClr val="00ADB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i="1" spc="-5" dirty="0">
                          <a:solidFill>
                            <a:srgbClr val="00ADB7"/>
                          </a:solidFill>
                          <a:latin typeface="Arial"/>
                          <a:cs typeface="Arial"/>
                        </a:rPr>
                        <a:t>la</a:t>
                      </a:r>
                      <a:r>
                        <a:rPr sz="1600" i="1" spc="-20" dirty="0">
                          <a:solidFill>
                            <a:srgbClr val="00ADB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i="1" spc="-5" dirty="0">
                          <a:solidFill>
                            <a:srgbClr val="00ADB7"/>
                          </a:solidFill>
                          <a:latin typeface="Arial"/>
                          <a:cs typeface="Arial"/>
                        </a:rPr>
                        <a:t>CARA</a:t>
                      </a:r>
                      <a:endParaRPr sz="1600" dirty="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6350">
                      <a:solidFill>
                        <a:srgbClr val="00ADB7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DD41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i="1" spc="-5" dirty="0">
                          <a:solidFill>
                            <a:srgbClr val="00ADB7"/>
                          </a:solidFill>
                          <a:latin typeface="Arial"/>
                          <a:cs typeface="Arial"/>
                        </a:rPr>
                        <a:t>XX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ADB7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DD41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ADB7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DD41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ADB7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FFDD41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632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b="1" spc="-45" dirty="0">
                          <a:solidFill>
                            <a:srgbClr val="BE9000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sz="1600" b="1" spc="-10" dirty="0">
                          <a:solidFill>
                            <a:srgbClr val="BE9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BE9000"/>
                          </a:solidFill>
                          <a:latin typeface="Arial"/>
                          <a:cs typeface="Arial"/>
                        </a:rPr>
                        <a:t>RECETTES</a:t>
                      </a:r>
                      <a:endParaRPr sz="1600" dirty="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FFDD41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DD41"/>
                      </a:solidFill>
                      <a:prstDash val="solid"/>
                    </a:lnT>
                    <a:lnB w="19050">
                      <a:solidFill>
                        <a:srgbClr val="FFDD41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b="1" spc="-5" dirty="0">
                          <a:solidFill>
                            <a:srgbClr val="BE9000"/>
                          </a:solidFill>
                          <a:latin typeface="Arial"/>
                          <a:cs typeface="Arial"/>
                        </a:rPr>
                        <a:t>XX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FFDD41"/>
                      </a:solidFill>
                      <a:prstDash val="solid"/>
                    </a:lnR>
                    <a:lnT w="19050">
                      <a:solidFill>
                        <a:srgbClr val="FFDD41"/>
                      </a:solidFill>
                      <a:prstDash val="solid"/>
                    </a:lnT>
                    <a:lnB w="19050">
                      <a:solidFill>
                        <a:srgbClr val="FFDD41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b="1" spc="-45" dirty="0">
                          <a:solidFill>
                            <a:srgbClr val="BE9000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sz="1600" b="1" spc="-10" dirty="0">
                          <a:solidFill>
                            <a:srgbClr val="BE9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" dirty="0">
                          <a:solidFill>
                            <a:srgbClr val="BE9000"/>
                          </a:solidFill>
                          <a:latin typeface="Arial"/>
                          <a:cs typeface="Arial"/>
                        </a:rPr>
                        <a:t>DEPENSES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9050">
                      <a:solidFill>
                        <a:srgbClr val="FFDD41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FFDD41"/>
                      </a:solidFill>
                      <a:prstDash val="solid"/>
                    </a:lnT>
                    <a:lnB w="19050">
                      <a:solidFill>
                        <a:srgbClr val="FFDD41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b="1" spc="-5" dirty="0">
                          <a:solidFill>
                            <a:srgbClr val="BE9000"/>
                          </a:solidFill>
                          <a:latin typeface="Arial"/>
                          <a:cs typeface="Arial"/>
                        </a:rPr>
                        <a:t>XX</a:t>
                      </a:r>
                      <a:endParaRPr sz="1600" dirty="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FFDD41"/>
                      </a:solidFill>
                      <a:prstDash val="solid"/>
                    </a:lnR>
                    <a:lnT w="19050">
                      <a:solidFill>
                        <a:srgbClr val="FFDD41"/>
                      </a:solidFill>
                      <a:prstDash val="solid"/>
                    </a:lnT>
                    <a:lnB w="19050">
                      <a:solidFill>
                        <a:srgbClr val="FFDD41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ct val="10000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10" name="ZoneTexte 9"/>
          <p:cNvSpPr txBox="1"/>
          <p:nvPr/>
        </p:nvSpPr>
        <p:spPr>
          <a:xfrm>
            <a:off x="350471" y="5817997"/>
            <a:ext cx="9925683" cy="11638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107915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2626423" y="7098037"/>
            <a:ext cx="225425" cy="265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240">
              <a:lnSpc>
                <a:spcPts val="994"/>
              </a:lnSpc>
            </a:pPr>
            <a:r>
              <a:rPr sz="900" b="1" dirty="0">
                <a:solidFill>
                  <a:srgbClr val="00ADB7"/>
                </a:solidFill>
                <a:latin typeface="Arial"/>
                <a:cs typeface="Arial"/>
              </a:rPr>
              <a:t>ntiq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r>
              <a:rPr sz="900" dirty="0">
                <a:solidFill>
                  <a:srgbClr val="404040"/>
                </a:solidFill>
                <a:latin typeface="Arial MT"/>
                <a:cs typeface="Arial MT"/>
              </a:rPr>
              <a:t>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162285" y="7152612"/>
            <a:ext cx="78105" cy="1568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20"/>
              </a:lnSpc>
            </a:pPr>
            <a:r>
              <a:rPr sz="1100" b="1" dirty="0">
                <a:solidFill>
                  <a:srgbClr val="00ADB7"/>
                </a:solidFill>
                <a:latin typeface="Arial"/>
                <a:cs typeface="Arial"/>
              </a:rPr>
              <a:t>9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645664" y="6809231"/>
            <a:ext cx="155575" cy="749935"/>
          </a:xfrm>
          <a:custGeom>
            <a:avLst/>
            <a:gdLst/>
            <a:ahLst/>
            <a:cxnLst/>
            <a:rect l="l" t="t" r="r" b="b"/>
            <a:pathLst>
              <a:path w="155575" h="749934">
                <a:moveTo>
                  <a:pt x="0" y="749808"/>
                </a:moveTo>
                <a:lnTo>
                  <a:pt x="155448" y="749808"/>
                </a:lnTo>
                <a:lnTo>
                  <a:pt x="155448" y="0"/>
                </a:lnTo>
                <a:lnTo>
                  <a:pt x="0" y="0"/>
                </a:lnTo>
                <a:lnTo>
                  <a:pt x="0" y="74980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2976372" y="0"/>
            <a:ext cx="7716520" cy="7559040"/>
            <a:chOff x="2976372" y="0"/>
            <a:chExt cx="7716520" cy="7559040"/>
          </a:xfrm>
        </p:grpSpPr>
        <p:sp>
          <p:nvSpPr>
            <p:cNvPr id="9" name="object 9"/>
            <p:cNvSpPr/>
            <p:nvPr/>
          </p:nvSpPr>
          <p:spPr>
            <a:xfrm>
              <a:off x="2976372" y="6809231"/>
              <a:ext cx="478790" cy="749935"/>
            </a:xfrm>
            <a:custGeom>
              <a:avLst/>
              <a:gdLst/>
              <a:ahLst/>
              <a:cxnLst/>
              <a:rect l="l" t="t" r="r" b="b"/>
              <a:pathLst>
                <a:path w="478789" h="749934">
                  <a:moveTo>
                    <a:pt x="150876" y="0"/>
                  </a:moveTo>
                  <a:lnTo>
                    <a:pt x="0" y="0"/>
                  </a:lnTo>
                  <a:lnTo>
                    <a:pt x="0" y="749808"/>
                  </a:lnTo>
                  <a:lnTo>
                    <a:pt x="150876" y="749808"/>
                  </a:lnTo>
                  <a:lnTo>
                    <a:pt x="150876" y="0"/>
                  </a:lnTo>
                  <a:close/>
                </a:path>
                <a:path w="478789" h="749934">
                  <a:moveTo>
                    <a:pt x="478536" y="0"/>
                  </a:moveTo>
                  <a:lnTo>
                    <a:pt x="326136" y="0"/>
                  </a:lnTo>
                  <a:lnTo>
                    <a:pt x="326136" y="749808"/>
                  </a:lnTo>
                  <a:lnTo>
                    <a:pt x="478536" y="749808"/>
                  </a:lnTo>
                  <a:lnTo>
                    <a:pt x="47853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454908" y="0"/>
              <a:ext cx="7237730" cy="7559040"/>
            </a:xfrm>
            <a:custGeom>
              <a:avLst/>
              <a:gdLst/>
              <a:ahLst/>
              <a:cxnLst/>
              <a:rect l="l" t="t" r="r" b="b"/>
              <a:pathLst>
                <a:path w="7237730" h="7559040">
                  <a:moveTo>
                    <a:pt x="7237476" y="0"/>
                  </a:moveTo>
                  <a:lnTo>
                    <a:pt x="0" y="0"/>
                  </a:lnTo>
                  <a:lnTo>
                    <a:pt x="0" y="7559040"/>
                  </a:lnTo>
                  <a:lnTo>
                    <a:pt x="7237476" y="7559040"/>
                  </a:lnTo>
                  <a:lnTo>
                    <a:pt x="7237476" y="0"/>
                  </a:lnTo>
                  <a:close/>
                </a:path>
              </a:pathLst>
            </a:custGeom>
            <a:solidFill>
              <a:srgbClr val="00AD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3742407" y="42018"/>
            <a:ext cx="6646545" cy="71224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2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Liste</a:t>
            </a:r>
            <a:r>
              <a:rPr sz="1200" b="1" u="sng" spc="-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sz="12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des</a:t>
            </a:r>
            <a:r>
              <a:rPr sz="1200" b="1" u="sng" spc="-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sz="12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pièces</a:t>
            </a:r>
            <a:r>
              <a:rPr sz="1200" b="1" u="sng" spc="-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sz="1200" b="1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à</a:t>
            </a:r>
            <a:r>
              <a:rPr sz="1200" b="1" u="sng" spc="-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sz="1200" b="1" u="sng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fournir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 dirty="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1/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Un courrier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de saisine</a:t>
            </a:r>
            <a:r>
              <a:rPr sz="1100" spc="3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(modèle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joint dans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le dossier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du</a:t>
            </a:r>
            <a:r>
              <a:rPr sz="1100" spc="3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candidat),</a:t>
            </a:r>
            <a:r>
              <a:rPr sz="1100" spc="3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à l’attention du Président </a:t>
            </a:r>
            <a:r>
              <a:rPr sz="1100" spc="-15" dirty="0">
                <a:solidFill>
                  <a:srgbClr val="FFFFFF"/>
                </a:solidFill>
                <a:latin typeface="Arial MT"/>
                <a:cs typeface="Arial MT"/>
              </a:rPr>
              <a:t>de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la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Communauté d’Agglomération Royan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Atlantique, à adresser avant le premier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acte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juridique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lié à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la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réalisation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du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projet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ou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l’engagement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 de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la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dépense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objet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 de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la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demande,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 err="1">
                <a:solidFill>
                  <a:srgbClr val="FFFFFF"/>
                </a:solidFill>
                <a:latin typeface="Arial MT"/>
                <a:cs typeface="Arial MT"/>
              </a:rPr>
              <a:t>présentant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fr-FR" sz="1100" dirty="0" smtClean="0">
                <a:solidFill>
                  <a:srgbClr val="FFFFFF"/>
                </a:solidFill>
                <a:latin typeface="Arial MT"/>
                <a:cs typeface="Arial MT"/>
              </a:rPr>
              <a:t>:</a:t>
            </a: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lang="fr-FR"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-   </a:t>
            </a:r>
            <a:r>
              <a:rPr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le</a:t>
            </a:r>
            <a:r>
              <a:rPr sz="1100" dirty="0" smtClean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nom</a:t>
            </a:r>
            <a:r>
              <a:rPr sz="11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 smtClean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100" spc="-10" dirty="0" smtClean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 err="1">
                <a:solidFill>
                  <a:srgbClr val="FFFFFF"/>
                </a:solidFill>
                <a:latin typeface="Arial MT"/>
                <a:cs typeface="Arial MT"/>
              </a:rPr>
              <a:t>l’organisme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 err="1" smtClean="0">
                <a:solidFill>
                  <a:srgbClr val="FFFFFF"/>
                </a:solidFill>
                <a:latin typeface="Arial MT"/>
                <a:cs typeface="Arial MT"/>
              </a:rPr>
              <a:t>demandeur</a:t>
            </a:r>
            <a:endParaRPr lang="fr-FR" sz="1100" dirty="0">
              <a:latin typeface="Arial MT"/>
              <a:cs typeface="Arial MT"/>
            </a:endParaRPr>
          </a:p>
          <a:p>
            <a:pPr marL="184150" marR="5080" indent="-171450" algn="just">
              <a:lnSpc>
                <a:spcPct val="100000"/>
              </a:lnSpc>
              <a:spcBef>
                <a:spcPts val="5"/>
              </a:spcBef>
              <a:buFontTx/>
              <a:buChar char="-"/>
            </a:pPr>
            <a:r>
              <a:rPr sz="1100" spc="-5" dirty="0" err="1" smtClean="0">
                <a:solidFill>
                  <a:srgbClr val="FFFFFF"/>
                </a:solidFill>
                <a:latin typeface="Arial MT"/>
                <a:cs typeface="Arial MT"/>
              </a:rPr>
              <a:t>une</a:t>
            </a:r>
            <a:r>
              <a:rPr sz="1100" spc="95" dirty="0" smtClean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description</a:t>
            </a:r>
            <a:r>
              <a:rPr sz="1100" spc="10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succincte</a:t>
            </a:r>
            <a:r>
              <a:rPr sz="1100" spc="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du</a:t>
            </a:r>
            <a:r>
              <a:rPr sz="1100" spc="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projet,</a:t>
            </a:r>
            <a:r>
              <a:rPr sz="1100" spc="1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incluant</a:t>
            </a:r>
            <a:r>
              <a:rPr sz="1100" spc="114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notamment</a:t>
            </a:r>
            <a:r>
              <a:rPr sz="1100" spc="1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ses</a:t>
            </a:r>
            <a:r>
              <a:rPr sz="1100" spc="9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dates</a:t>
            </a:r>
            <a:r>
              <a:rPr sz="1100" spc="10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100" spc="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début</a:t>
            </a:r>
            <a:r>
              <a:rPr sz="1100" spc="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et</a:t>
            </a:r>
            <a:r>
              <a:rPr sz="1100" spc="9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5" dirty="0">
                <a:solidFill>
                  <a:srgbClr val="FFFFFF"/>
                </a:solidFill>
                <a:latin typeface="Arial MT"/>
                <a:cs typeface="Arial MT"/>
              </a:rPr>
              <a:t>de </a:t>
            </a:r>
            <a:r>
              <a:rPr sz="1100" spc="-3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 smtClean="0">
                <a:solidFill>
                  <a:srgbClr val="FFFFFF"/>
                </a:solidFill>
                <a:latin typeface="Arial MT"/>
                <a:cs typeface="Arial MT"/>
              </a:rPr>
              <a:t>fin</a:t>
            </a:r>
            <a:endParaRPr lang="fr-FR" sz="1100" dirty="0" smtClean="0">
              <a:solidFill>
                <a:srgbClr val="FFFFFF"/>
              </a:solidFill>
              <a:latin typeface="Arial MT"/>
              <a:cs typeface="Arial MT"/>
            </a:endParaRPr>
          </a:p>
          <a:p>
            <a:pPr marL="184150" marR="5080" indent="-171450" algn="just">
              <a:lnSpc>
                <a:spcPct val="100000"/>
              </a:lnSpc>
              <a:spcBef>
                <a:spcPts val="5"/>
              </a:spcBef>
              <a:buFontTx/>
              <a:buChar char="-"/>
            </a:pPr>
            <a:r>
              <a:rPr lang="fr-FR" sz="1100" spc="-5" dirty="0">
                <a:solidFill>
                  <a:srgbClr val="FFFFFF"/>
                </a:solidFill>
                <a:latin typeface="Arial MT"/>
                <a:cs typeface="Arial MT"/>
              </a:rPr>
              <a:t>l</a:t>
            </a:r>
            <a:r>
              <a:rPr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a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localisation</a:t>
            </a:r>
            <a:r>
              <a:rPr sz="1100" spc="-5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du</a:t>
            </a:r>
            <a:r>
              <a:rPr sz="11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 err="1" smtClean="0">
                <a:solidFill>
                  <a:srgbClr val="FFFFFF"/>
                </a:solidFill>
                <a:latin typeface="Arial MT"/>
                <a:cs typeface="Arial MT"/>
              </a:rPr>
              <a:t>projet</a:t>
            </a:r>
            <a:r>
              <a:rPr sz="1100" dirty="0" smtClean="0">
                <a:solidFill>
                  <a:srgbClr val="FFFFFF"/>
                </a:solidFill>
                <a:latin typeface="Arial MT"/>
                <a:cs typeface="Arial MT"/>
              </a:rPr>
              <a:t>,</a:t>
            </a:r>
            <a:endParaRPr lang="fr-FR" sz="1100" dirty="0">
              <a:latin typeface="Arial MT"/>
              <a:cs typeface="Arial MT"/>
            </a:endParaRPr>
          </a:p>
          <a:p>
            <a:pPr marL="184150" marR="5080" indent="-171450" algn="just">
              <a:lnSpc>
                <a:spcPct val="100000"/>
              </a:lnSpc>
              <a:spcBef>
                <a:spcPts val="5"/>
              </a:spcBef>
              <a:buFontTx/>
              <a:buChar char="-"/>
            </a:pPr>
            <a:r>
              <a:rPr sz="1100" spc="-5" dirty="0" err="1" smtClean="0">
                <a:solidFill>
                  <a:srgbClr val="FFFFFF"/>
                </a:solidFill>
                <a:latin typeface="Arial MT"/>
                <a:cs typeface="Arial MT"/>
              </a:rPr>
              <a:t>une</a:t>
            </a:r>
            <a:r>
              <a:rPr sz="1100" spc="-25" dirty="0" smtClean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liste indicative</a:t>
            </a:r>
            <a:r>
              <a:rPr sz="11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des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coûts</a:t>
            </a:r>
            <a:r>
              <a:rPr sz="11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du </a:t>
            </a:r>
            <a:r>
              <a:rPr sz="1100" dirty="0" err="1" smtClean="0">
                <a:solidFill>
                  <a:srgbClr val="FFFFFF"/>
                </a:solidFill>
                <a:latin typeface="Arial MT"/>
                <a:cs typeface="Arial MT"/>
              </a:rPr>
              <a:t>projet</a:t>
            </a:r>
            <a:r>
              <a:rPr sz="1100" dirty="0" smtClean="0">
                <a:solidFill>
                  <a:srgbClr val="FFFFFF"/>
                </a:solidFill>
                <a:latin typeface="Arial MT"/>
                <a:cs typeface="Arial MT"/>
              </a:rPr>
              <a:t>,</a:t>
            </a:r>
            <a:endParaRPr lang="fr-FR" sz="1100" dirty="0">
              <a:latin typeface="Arial MT"/>
              <a:cs typeface="Arial MT"/>
            </a:endParaRPr>
          </a:p>
          <a:p>
            <a:pPr marL="184150" marR="5080" indent="-171450" algn="just">
              <a:lnSpc>
                <a:spcPct val="100000"/>
              </a:lnSpc>
              <a:spcBef>
                <a:spcPts val="5"/>
              </a:spcBef>
              <a:buFontTx/>
              <a:buChar char="-"/>
            </a:pPr>
            <a:r>
              <a:rPr sz="1100" spc="-5" dirty="0" smtClean="0">
                <a:solidFill>
                  <a:schemeClr val="bg1"/>
                </a:solidFill>
                <a:latin typeface="Arial MT"/>
                <a:cs typeface="Arial MT"/>
              </a:rPr>
              <a:t>le</a:t>
            </a:r>
            <a:r>
              <a:rPr sz="1100" spc="10" dirty="0" smtClean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chemeClr val="bg1"/>
                </a:solidFill>
                <a:latin typeface="Arial MT"/>
                <a:cs typeface="Arial MT"/>
              </a:rPr>
              <a:t>type</a:t>
            </a:r>
            <a:r>
              <a:rPr sz="1100" spc="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chemeClr val="bg1"/>
                </a:solidFill>
                <a:latin typeface="Arial MT"/>
                <a:cs typeface="Arial MT"/>
              </a:rPr>
              <a:t>d’aide</a:t>
            </a:r>
            <a:r>
              <a:rPr sz="1100" spc="-2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chemeClr val="bg1"/>
                </a:solidFill>
                <a:latin typeface="Arial MT"/>
                <a:cs typeface="Arial MT"/>
              </a:rPr>
              <a:t>sollicitée</a:t>
            </a:r>
            <a:r>
              <a:rPr sz="1100" spc="-20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chemeClr val="bg1"/>
                </a:solidFill>
                <a:latin typeface="Arial MT"/>
                <a:cs typeface="Arial MT"/>
              </a:rPr>
              <a:t>:</a:t>
            </a:r>
            <a:r>
              <a:rPr sz="1100" spc="2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chemeClr val="bg1"/>
                </a:solidFill>
                <a:latin typeface="Arial MT"/>
                <a:cs typeface="Arial MT"/>
              </a:rPr>
              <a:t>financière</a:t>
            </a:r>
            <a:r>
              <a:rPr sz="1100" spc="-2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chemeClr val="bg1"/>
                </a:solidFill>
                <a:latin typeface="Arial MT"/>
                <a:cs typeface="Arial MT"/>
              </a:rPr>
              <a:t>et/</a:t>
            </a:r>
            <a:r>
              <a:rPr sz="1100" dirty="0" err="1">
                <a:solidFill>
                  <a:schemeClr val="bg1"/>
                </a:solidFill>
                <a:latin typeface="Arial MT"/>
                <a:cs typeface="Arial MT"/>
              </a:rPr>
              <a:t>ou</a:t>
            </a:r>
            <a:r>
              <a:rPr sz="1100" spc="-5" dirty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r>
              <a:rPr sz="1100" spc="-5" dirty="0" err="1" smtClean="0">
                <a:solidFill>
                  <a:schemeClr val="bg1"/>
                </a:solidFill>
                <a:latin typeface="Arial MT"/>
                <a:cs typeface="Arial MT"/>
              </a:rPr>
              <a:t>méthodologique</a:t>
            </a:r>
            <a:r>
              <a:rPr sz="1100" spc="-30" dirty="0" smtClean="0">
                <a:solidFill>
                  <a:schemeClr val="bg1"/>
                </a:solidFill>
                <a:latin typeface="Arial MT"/>
                <a:cs typeface="Arial MT"/>
              </a:rPr>
              <a:t> </a:t>
            </a:r>
            <a:endParaRPr lang="fr-FR" sz="1100" spc="-30" dirty="0" smtClean="0">
              <a:solidFill>
                <a:schemeClr val="bg1"/>
              </a:solidFill>
              <a:latin typeface="Arial MT"/>
              <a:cs typeface="Arial MT"/>
            </a:endParaRPr>
          </a:p>
          <a:p>
            <a:pPr marL="184150" marR="5080" indent="-171450" algn="just">
              <a:lnSpc>
                <a:spcPct val="100000"/>
              </a:lnSpc>
              <a:spcBef>
                <a:spcPts val="5"/>
              </a:spcBef>
              <a:buFontTx/>
              <a:buChar char="-"/>
            </a:pPr>
            <a:r>
              <a:rPr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le </a:t>
            </a:r>
            <a:r>
              <a:rPr sz="1100" dirty="0" err="1" smtClean="0">
                <a:solidFill>
                  <a:srgbClr val="FFFFFF"/>
                </a:solidFill>
                <a:latin typeface="Arial MT"/>
                <a:cs typeface="Arial MT"/>
              </a:rPr>
              <a:t>montant</a:t>
            </a:r>
            <a:r>
              <a:rPr sz="1100" spc="-35" dirty="0" smtClean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 smtClean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100" spc="-10" dirty="0" smtClean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 err="1" smtClean="0">
                <a:solidFill>
                  <a:srgbClr val="FFFFFF"/>
                </a:solidFill>
                <a:latin typeface="Arial MT"/>
                <a:cs typeface="Arial MT"/>
              </a:rPr>
              <a:t>l’aide</a:t>
            </a:r>
            <a:r>
              <a:rPr sz="1100" spc="-35" dirty="0" smtClean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 err="1" smtClean="0">
                <a:solidFill>
                  <a:srgbClr val="FFFFFF"/>
                </a:solidFill>
                <a:latin typeface="Arial MT"/>
                <a:cs typeface="Arial MT"/>
              </a:rPr>
              <a:t>sollicitée</a:t>
            </a:r>
            <a:r>
              <a:rPr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.</a:t>
            </a:r>
            <a:endParaRPr sz="1100" dirty="0" smtClean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 dirty="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2/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Le</a:t>
            </a:r>
            <a:r>
              <a:rPr sz="11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dossier</a:t>
            </a:r>
            <a:r>
              <a:rPr sz="11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de présentation</a:t>
            </a:r>
            <a:r>
              <a:rPr sz="11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du</a:t>
            </a:r>
            <a:r>
              <a:rPr sz="11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projet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dûment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complété</a:t>
            </a:r>
            <a:endParaRPr sz="11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 dirty="0">
              <a:latin typeface="Arial MT"/>
              <a:cs typeface="Arial MT"/>
            </a:endParaRPr>
          </a:p>
          <a:p>
            <a:pPr marL="12700" marR="5715" algn="just">
              <a:lnSpc>
                <a:spcPct val="100000"/>
              </a:lnSpc>
            </a:pP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3/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Les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statuts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de </a:t>
            </a:r>
            <a:r>
              <a:rPr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l’</a:t>
            </a:r>
            <a:r>
              <a:rPr lang="fr-FR"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a</a:t>
            </a:r>
            <a:r>
              <a:rPr sz="1100" spc="-5" dirty="0" err="1" smtClean="0">
                <a:solidFill>
                  <a:srgbClr val="FFFFFF"/>
                </a:solidFill>
                <a:latin typeface="Arial MT"/>
                <a:cs typeface="Arial MT"/>
              </a:rPr>
              <a:t>ssociation</a:t>
            </a:r>
            <a:r>
              <a:rPr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accompagnés du récépissé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justifiant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de son </a:t>
            </a:r>
            <a:r>
              <a:rPr sz="1100" spc="-5" dirty="0" err="1">
                <a:solidFill>
                  <a:srgbClr val="FFFFFF"/>
                </a:solidFill>
                <a:latin typeface="Arial MT"/>
                <a:cs typeface="Arial MT"/>
              </a:rPr>
              <a:t>enregistrement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 err="1" smtClean="0">
                <a:solidFill>
                  <a:srgbClr val="FFFFFF"/>
                </a:solidFill>
                <a:latin typeface="Arial MT"/>
                <a:cs typeface="Arial MT"/>
              </a:rPr>
              <a:t>en</a:t>
            </a:r>
            <a:r>
              <a:rPr sz="1100" dirty="0" smtClean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Préfecture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et</a:t>
            </a:r>
            <a:r>
              <a:rPr sz="11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la liste des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membres</a:t>
            </a:r>
            <a:r>
              <a:rPr sz="11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du</a:t>
            </a:r>
            <a:r>
              <a:rPr sz="11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bureau</a:t>
            </a:r>
            <a:endParaRPr sz="11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 dirty="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</a:pP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4/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Extrait</a:t>
            </a:r>
            <a:r>
              <a:rPr sz="1100" spc="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K-bis</a:t>
            </a:r>
            <a:r>
              <a:rPr sz="11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(pour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les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entreprises)</a:t>
            </a:r>
            <a:endParaRPr sz="11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 dirty="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5/</a:t>
            </a:r>
            <a:r>
              <a:rPr sz="1100" spc="-7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Attestation</a:t>
            </a:r>
            <a:r>
              <a:rPr sz="11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sur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l’honneur</a:t>
            </a:r>
            <a:r>
              <a:rPr sz="11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 satisfaction</a:t>
            </a:r>
            <a:r>
              <a:rPr sz="11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aux</a:t>
            </a:r>
            <a:r>
              <a:rPr sz="11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obligations</a:t>
            </a:r>
            <a:r>
              <a:rPr sz="11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fiscales</a:t>
            </a:r>
            <a:r>
              <a:rPr sz="11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et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 sociales</a:t>
            </a:r>
            <a:endParaRPr sz="11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 dirty="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</a:pP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6/</a:t>
            </a:r>
            <a:r>
              <a:rPr sz="1100" spc="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Attestation</a:t>
            </a:r>
            <a:r>
              <a:rPr sz="1100" spc="9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sur</a:t>
            </a:r>
            <a:r>
              <a:rPr sz="1100" spc="8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l’honneur</a:t>
            </a:r>
            <a:r>
              <a:rPr sz="1100" spc="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que</a:t>
            </a:r>
            <a:r>
              <a:rPr sz="1100" spc="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l’organisme</a:t>
            </a:r>
            <a:r>
              <a:rPr sz="1100" spc="7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demandeur</a:t>
            </a:r>
            <a:r>
              <a:rPr sz="1100" spc="8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n’est</a:t>
            </a:r>
            <a:r>
              <a:rPr sz="1100" spc="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pas</a:t>
            </a:r>
            <a:r>
              <a:rPr sz="1100" spc="7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en</a:t>
            </a:r>
            <a:r>
              <a:rPr sz="1100" spc="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difficulté</a:t>
            </a:r>
            <a:r>
              <a:rPr sz="1100" spc="8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au</a:t>
            </a:r>
            <a:r>
              <a:rPr sz="1100" spc="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sens</a:t>
            </a:r>
            <a:r>
              <a:rPr sz="1100" spc="9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du</a:t>
            </a:r>
            <a:r>
              <a:rPr sz="1100" spc="9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régime</a:t>
            </a:r>
            <a:endParaRPr sz="1100" dirty="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</a:pP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d’aide</a:t>
            </a:r>
            <a:r>
              <a:rPr sz="1100" spc="-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d’Etat</a:t>
            </a:r>
            <a:r>
              <a:rPr sz="11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SA</a:t>
            </a:r>
            <a:r>
              <a:rPr sz="1100" spc="-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41259</a:t>
            </a:r>
            <a:endParaRPr sz="11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 dirty="0">
              <a:latin typeface="Arial MT"/>
              <a:cs typeface="Arial MT"/>
            </a:endParaRPr>
          </a:p>
          <a:p>
            <a:pPr marL="12700" marR="6350" algn="just">
              <a:lnSpc>
                <a:spcPct val="100000"/>
              </a:lnSpc>
            </a:pP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7/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Attestation sur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l’honneur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d’antériorité du dépôt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de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la demande d’aide (courrier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de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saisine,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cf. </a:t>
            </a:r>
            <a:r>
              <a:rPr sz="11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point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ci-dessus)</a:t>
            </a:r>
            <a:r>
              <a:rPr sz="11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sur</a:t>
            </a:r>
            <a:r>
              <a:rPr sz="11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le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 premier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acte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juridique</a:t>
            </a:r>
            <a:r>
              <a:rPr sz="11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lié</a:t>
            </a:r>
            <a:r>
              <a:rPr sz="11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à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la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réalisation</a:t>
            </a:r>
            <a:r>
              <a:rPr sz="11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du</a:t>
            </a:r>
            <a:r>
              <a:rPr sz="1100" spc="-4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projet,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objet de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la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demande</a:t>
            </a:r>
            <a:endParaRPr sz="11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 dirty="0">
              <a:latin typeface="Arial MT"/>
              <a:cs typeface="Arial MT"/>
            </a:endParaRPr>
          </a:p>
          <a:p>
            <a:pPr marL="12700" marR="6985" algn="just">
              <a:lnSpc>
                <a:spcPct val="100000"/>
              </a:lnSpc>
            </a:pP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8/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Pour les associations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et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les sociétés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: </a:t>
            </a:r>
            <a:r>
              <a:rPr sz="1100" spc="-10" dirty="0" err="1" smtClean="0">
                <a:solidFill>
                  <a:srgbClr val="FFFFFF"/>
                </a:solidFill>
                <a:latin typeface="Arial MT"/>
                <a:cs typeface="Arial MT"/>
              </a:rPr>
              <a:t>bilan</a:t>
            </a:r>
            <a:r>
              <a:rPr sz="1100" spc="-10" dirty="0" smtClean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et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compte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de </a:t>
            </a:r>
            <a:r>
              <a:rPr sz="1100" spc="-5" dirty="0" err="1" smtClean="0">
                <a:solidFill>
                  <a:srgbClr val="FFFFFF"/>
                </a:solidFill>
                <a:latin typeface="Arial MT"/>
                <a:cs typeface="Arial MT"/>
              </a:rPr>
              <a:t>résultat</a:t>
            </a:r>
            <a:r>
              <a:rPr lang="fr-FR"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des </a:t>
            </a:r>
            <a:r>
              <a:rPr sz="1100" dirty="0" err="1" smtClean="0">
                <a:solidFill>
                  <a:srgbClr val="FFFFFF"/>
                </a:solidFill>
                <a:latin typeface="Arial MT"/>
                <a:cs typeface="Arial MT"/>
              </a:rPr>
              <a:t>trois</a:t>
            </a:r>
            <a:r>
              <a:rPr sz="1100" spc="5" dirty="0" smtClean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 err="1">
                <a:solidFill>
                  <a:srgbClr val="FFFFFF"/>
                </a:solidFill>
                <a:latin typeface="Arial MT"/>
                <a:cs typeface="Arial MT"/>
              </a:rPr>
              <a:t>derniers</a:t>
            </a:r>
            <a:r>
              <a:rPr sz="1100" spc="-4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 err="1" smtClean="0">
                <a:solidFill>
                  <a:srgbClr val="FFFFFF"/>
                </a:solidFill>
                <a:latin typeface="Arial MT"/>
                <a:cs typeface="Arial MT"/>
              </a:rPr>
              <a:t>exerci</a:t>
            </a:r>
            <a:r>
              <a:rPr lang="fr-FR"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c</a:t>
            </a:r>
            <a:r>
              <a:rPr sz="1100" spc="-5" dirty="0" err="1" smtClean="0">
                <a:solidFill>
                  <a:srgbClr val="FFFFFF"/>
                </a:solidFill>
                <a:latin typeface="Arial MT"/>
                <a:cs typeface="Arial MT"/>
              </a:rPr>
              <a:t>es</a:t>
            </a:r>
            <a:r>
              <a:rPr sz="1100" spc="-10" dirty="0" smtClean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 err="1" smtClean="0">
                <a:solidFill>
                  <a:srgbClr val="FFFFFF"/>
                </a:solidFill>
                <a:latin typeface="Arial MT"/>
                <a:cs typeface="Arial MT"/>
              </a:rPr>
              <a:t>achevés</a:t>
            </a:r>
            <a:endParaRPr lang="fr-FR" sz="1100" spc="-5" dirty="0" smtClean="0">
              <a:solidFill>
                <a:srgbClr val="FFFFFF"/>
              </a:solidFill>
              <a:latin typeface="Arial MT"/>
              <a:cs typeface="Arial MT"/>
            </a:endParaRPr>
          </a:p>
          <a:p>
            <a:pPr marL="12700" marR="6985" algn="just">
              <a:lnSpc>
                <a:spcPct val="100000"/>
              </a:lnSpc>
            </a:pPr>
            <a:endParaRPr lang="fr-FR" sz="1100" spc="-5" dirty="0">
              <a:solidFill>
                <a:srgbClr val="FFFFFF"/>
              </a:solidFill>
              <a:latin typeface="Arial MT"/>
              <a:cs typeface="Arial MT"/>
            </a:endParaRPr>
          </a:p>
          <a:p>
            <a:pPr marL="12700" marR="6985" algn="just">
              <a:lnSpc>
                <a:spcPct val="100000"/>
              </a:lnSpc>
            </a:pPr>
            <a:r>
              <a:rPr lang="fr-FR"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9/ </a:t>
            </a:r>
            <a:r>
              <a:rPr lang="fr-FR" sz="1100" spc="-5" dirty="0" smtClean="0">
                <a:solidFill>
                  <a:schemeClr val="bg1"/>
                </a:solidFill>
                <a:latin typeface="Arial MT"/>
                <a:cs typeface="Arial MT"/>
              </a:rPr>
              <a:t>Pour les associations : le contrat d’engagement républicain </a:t>
            </a:r>
            <a:r>
              <a:rPr lang="fr-FR" sz="1100" spc="-5" dirty="0" smtClean="0">
                <a:solidFill>
                  <a:schemeClr val="bg1"/>
                </a:solidFill>
                <a:latin typeface="Arial MT"/>
                <a:cs typeface="Arial MT"/>
              </a:rPr>
              <a:t>signé</a:t>
            </a:r>
          </a:p>
          <a:p>
            <a:pPr marL="12700" marR="6985" algn="just">
              <a:lnSpc>
                <a:spcPct val="100000"/>
              </a:lnSpc>
            </a:pPr>
            <a:endParaRPr sz="1200" dirty="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</a:pPr>
            <a:r>
              <a:rPr lang="fr-FR" sz="1100" dirty="0" smtClean="0">
                <a:solidFill>
                  <a:srgbClr val="FFFFFF"/>
                </a:solidFill>
                <a:latin typeface="Arial MT"/>
                <a:cs typeface="Arial MT"/>
              </a:rPr>
              <a:t>10</a:t>
            </a:r>
            <a:r>
              <a:rPr sz="1100" dirty="0" smtClean="0">
                <a:solidFill>
                  <a:srgbClr val="FFFFFF"/>
                </a:solidFill>
                <a:latin typeface="Arial MT"/>
                <a:cs typeface="Arial MT"/>
              </a:rPr>
              <a:t>/</a:t>
            </a:r>
            <a:r>
              <a:rPr sz="1100" spc="85" dirty="0" smtClean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35" dirty="0">
                <a:solidFill>
                  <a:srgbClr val="FFFFFF"/>
                </a:solidFill>
                <a:latin typeface="Arial MT"/>
                <a:cs typeface="Arial MT"/>
              </a:rPr>
              <a:t>Tous</a:t>
            </a:r>
            <a:r>
              <a:rPr sz="1100" spc="7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documents</a:t>
            </a:r>
            <a:r>
              <a:rPr sz="1100" spc="9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jugés</a:t>
            </a:r>
            <a:r>
              <a:rPr sz="1100" spc="9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utiles</a:t>
            </a:r>
            <a:r>
              <a:rPr sz="1100" spc="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pour</a:t>
            </a:r>
            <a:r>
              <a:rPr sz="1100" spc="8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renseigner</a:t>
            </a:r>
            <a:r>
              <a:rPr sz="1100" spc="8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le</a:t>
            </a:r>
            <a:r>
              <a:rPr sz="1100" spc="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service</a:t>
            </a:r>
            <a:r>
              <a:rPr sz="1100" spc="9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instructeur</a:t>
            </a:r>
            <a:r>
              <a:rPr sz="1100" spc="8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sur</a:t>
            </a:r>
            <a:r>
              <a:rPr sz="1100" spc="8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le</a:t>
            </a:r>
            <a:r>
              <a:rPr sz="1100" spc="8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demandeur</a:t>
            </a:r>
            <a:r>
              <a:rPr sz="1100" spc="9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ou</a:t>
            </a:r>
            <a:r>
              <a:rPr sz="1100" spc="7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sur</a:t>
            </a:r>
            <a:r>
              <a:rPr sz="1100" spc="8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10" dirty="0">
                <a:solidFill>
                  <a:srgbClr val="FFFFFF"/>
                </a:solidFill>
                <a:latin typeface="Arial MT"/>
                <a:cs typeface="Arial MT"/>
              </a:rPr>
              <a:t>le</a:t>
            </a:r>
            <a:endParaRPr sz="1100" dirty="0">
              <a:latin typeface="Arial MT"/>
              <a:cs typeface="Arial MT"/>
            </a:endParaRPr>
          </a:p>
          <a:p>
            <a:pPr marL="12700" algn="just">
              <a:lnSpc>
                <a:spcPct val="100000"/>
              </a:lnSpc>
            </a:pP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projet,</a:t>
            </a:r>
            <a:r>
              <a:rPr sz="11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objet</a:t>
            </a:r>
            <a:r>
              <a:rPr sz="11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sz="11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la</a:t>
            </a:r>
            <a:r>
              <a:rPr sz="11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demande</a:t>
            </a:r>
            <a:r>
              <a:rPr sz="11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d’aide</a:t>
            </a:r>
            <a:r>
              <a:rPr sz="11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(plaquette,</a:t>
            </a:r>
            <a:r>
              <a:rPr sz="11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rapport</a:t>
            </a:r>
            <a:r>
              <a:rPr sz="11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d’activité,</a:t>
            </a:r>
            <a:r>
              <a:rPr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>
                <a:solidFill>
                  <a:srgbClr val="FFFFFF"/>
                </a:solidFill>
                <a:latin typeface="Arial MT"/>
                <a:cs typeface="Arial MT"/>
              </a:rPr>
              <a:t>CV…)</a:t>
            </a:r>
            <a:endParaRPr sz="11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 dirty="0">
              <a:latin typeface="Arial MT"/>
              <a:cs typeface="Arial MT"/>
            </a:endParaRPr>
          </a:p>
          <a:p>
            <a:pPr marL="12700" marR="5715" algn="just">
              <a:lnSpc>
                <a:spcPct val="100000"/>
              </a:lnSpc>
            </a:pPr>
            <a:r>
              <a:rPr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lang="fr-FR"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1</a:t>
            </a:r>
            <a:r>
              <a:rPr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/</a:t>
            </a:r>
            <a:r>
              <a:rPr sz="1100" spc="190" dirty="0" smtClean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fr-FR"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Pour les renouvellements (événements et projets de développement) fournir </a:t>
            </a:r>
            <a:r>
              <a:rPr lang="fr-FR"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le </a:t>
            </a:r>
            <a:r>
              <a:rPr sz="1100" spc="-10" dirty="0" err="1" smtClean="0">
                <a:solidFill>
                  <a:srgbClr val="FFFFFF"/>
                </a:solidFill>
                <a:latin typeface="Arial MT"/>
                <a:cs typeface="Arial MT"/>
              </a:rPr>
              <a:t>bilan</a:t>
            </a:r>
            <a:r>
              <a:rPr sz="1100" spc="180" dirty="0" smtClean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fin</a:t>
            </a:r>
            <a:r>
              <a:rPr lang="fr-FR" sz="1100" spc="-5" dirty="0" err="1" smtClean="0">
                <a:solidFill>
                  <a:srgbClr val="FFFFFF"/>
                </a:solidFill>
                <a:latin typeface="Arial MT"/>
                <a:cs typeface="Arial MT"/>
              </a:rPr>
              <a:t>ancier</a:t>
            </a:r>
            <a:r>
              <a:rPr lang="fr-FR"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 (joindre les copies des factures),</a:t>
            </a:r>
            <a:r>
              <a:rPr sz="1100" spc="190" dirty="0" smtClean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fr-FR"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opérationnel et média </a:t>
            </a:r>
            <a:r>
              <a:rPr lang="fr-FR"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de l’année </a:t>
            </a:r>
            <a:r>
              <a:rPr lang="fr-FR" sz="1100" spc="-5" dirty="0" err="1" smtClean="0">
                <a:solidFill>
                  <a:srgbClr val="FFFFFF"/>
                </a:solidFill>
                <a:latin typeface="Arial MT"/>
                <a:cs typeface="Arial MT"/>
              </a:rPr>
              <a:t>prédédente</a:t>
            </a:r>
            <a:endParaRPr lang="fr-FR" sz="1100" spc="-5" dirty="0" smtClean="0">
              <a:solidFill>
                <a:srgbClr val="FFFFFF"/>
              </a:solidFill>
              <a:latin typeface="Arial MT"/>
              <a:cs typeface="Arial MT"/>
            </a:endParaRPr>
          </a:p>
          <a:p>
            <a:pPr marL="12700" marR="5715" algn="just">
              <a:lnSpc>
                <a:spcPct val="100000"/>
              </a:lnSpc>
            </a:pPr>
            <a:endParaRPr lang="fr-FR" sz="1100" spc="-5" dirty="0">
              <a:solidFill>
                <a:srgbClr val="FFFFFF"/>
              </a:solidFill>
              <a:latin typeface="Arial MT"/>
              <a:cs typeface="Arial MT"/>
            </a:endParaRPr>
          </a:p>
          <a:p>
            <a:pPr marL="12700" marR="5715" algn="just"/>
            <a:r>
              <a:rPr lang="fr-FR"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12/ Pour </a:t>
            </a:r>
            <a:r>
              <a:rPr lang="fr-FR" sz="1100" spc="-5" dirty="0">
                <a:solidFill>
                  <a:srgbClr val="FFFFFF"/>
                </a:solidFill>
                <a:latin typeface="Arial MT"/>
                <a:cs typeface="Arial MT"/>
              </a:rPr>
              <a:t>les événements </a:t>
            </a:r>
            <a:r>
              <a:rPr lang="fr-FR"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fournir un</a:t>
            </a:r>
            <a:r>
              <a:rPr lang="fr-FR" sz="1100" dirty="0" smtClean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fr-FR" sz="1100" spc="-5" dirty="0">
                <a:solidFill>
                  <a:srgbClr val="FFFFFF"/>
                </a:solidFill>
                <a:latin typeface="Arial MT"/>
                <a:cs typeface="Arial MT"/>
              </a:rPr>
              <a:t>courrier</a:t>
            </a:r>
            <a:r>
              <a:rPr lang="fr-FR"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fr-FR" sz="1100" spc="-5" dirty="0">
                <a:solidFill>
                  <a:srgbClr val="FFFFFF"/>
                </a:solidFill>
                <a:latin typeface="Arial MT"/>
                <a:cs typeface="Arial MT"/>
              </a:rPr>
              <a:t>d’autorisation</a:t>
            </a:r>
            <a:r>
              <a:rPr lang="fr-FR"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fr-FR" sz="1100" spc="-10" dirty="0">
                <a:solidFill>
                  <a:srgbClr val="FFFFFF"/>
                </a:solidFill>
                <a:latin typeface="Arial MT"/>
                <a:cs typeface="Arial MT"/>
              </a:rPr>
              <a:t>de</a:t>
            </a:r>
            <a:r>
              <a:rPr lang="fr-FR" sz="1100" spc="-5" dirty="0">
                <a:solidFill>
                  <a:srgbClr val="FFFFFF"/>
                </a:solidFill>
                <a:latin typeface="Arial MT"/>
                <a:cs typeface="Arial MT"/>
              </a:rPr>
              <a:t> la</a:t>
            </a:r>
            <a:r>
              <a:rPr lang="fr-FR"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fr-FR" sz="1100" spc="-5" dirty="0">
                <a:solidFill>
                  <a:srgbClr val="FFFFFF"/>
                </a:solidFill>
                <a:latin typeface="Arial MT"/>
                <a:cs typeface="Arial MT"/>
              </a:rPr>
              <a:t>(des)</a:t>
            </a:r>
            <a:r>
              <a:rPr lang="fr-FR"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fr-FR" sz="1100" spc="-5" dirty="0">
                <a:solidFill>
                  <a:srgbClr val="FFFFFF"/>
                </a:solidFill>
                <a:latin typeface="Arial MT"/>
                <a:cs typeface="Arial MT"/>
              </a:rPr>
              <a:t>commune(s)</a:t>
            </a:r>
            <a:r>
              <a:rPr lang="fr-FR" sz="1100" dirty="0">
                <a:solidFill>
                  <a:srgbClr val="FFFFFF"/>
                </a:solidFill>
                <a:latin typeface="Arial MT"/>
                <a:cs typeface="Arial MT"/>
              </a:rPr>
              <a:t> sur</a:t>
            </a:r>
            <a:r>
              <a:rPr lang="fr-FR" sz="1100" spc="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fr-FR" sz="1100" spc="-10" dirty="0">
                <a:solidFill>
                  <a:srgbClr val="FFFFFF"/>
                </a:solidFill>
                <a:latin typeface="Arial MT"/>
                <a:cs typeface="Arial MT"/>
              </a:rPr>
              <a:t>laquelle</a:t>
            </a:r>
            <a:r>
              <a:rPr lang="fr-FR" sz="11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fr-FR" sz="1100" spc="-10" dirty="0">
                <a:solidFill>
                  <a:srgbClr val="FFFFFF"/>
                </a:solidFill>
                <a:latin typeface="Arial MT"/>
                <a:cs typeface="Arial MT"/>
              </a:rPr>
              <a:t>(lesquelles)</a:t>
            </a:r>
            <a:r>
              <a:rPr lang="fr-FR" sz="1100" spc="-5" dirty="0">
                <a:solidFill>
                  <a:srgbClr val="FFFFFF"/>
                </a:solidFill>
                <a:latin typeface="Arial MT"/>
                <a:cs typeface="Arial MT"/>
              </a:rPr>
              <a:t> se</a:t>
            </a:r>
            <a:r>
              <a:rPr lang="fr-FR" sz="11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fr-FR" sz="1100" spc="-10" dirty="0">
                <a:solidFill>
                  <a:srgbClr val="FFFFFF"/>
                </a:solidFill>
                <a:latin typeface="Arial MT"/>
                <a:cs typeface="Arial MT"/>
              </a:rPr>
              <a:t>déroule</a:t>
            </a:r>
            <a:r>
              <a:rPr lang="fr-FR" sz="1100" spc="-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lang="fr-FR" sz="1100" spc="-10" dirty="0">
                <a:solidFill>
                  <a:srgbClr val="FFFFFF"/>
                </a:solidFill>
                <a:latin typeface="Arial MT"/>
                <a:cs typeface="Arial MT"/>
              </a:rPr>
              <a:t>la </a:t>
            </a:r>
            <a:r>
              <a:rPr lang="fr-FR" sz="1100" spc="-5" dirty="0">
                <a:solidFill>
                  <a:srgbClr val="FFFFFF"/>
                </a:solidFill>
                <a:latin typeface="Arial MT"/>
                <a:cs typeface="Arial MT"/>
              </a:rPr>
              <a:t> manifestation</a:t>
            </a:r>
          </a:p>
          <a:p>
            <a:pPr marL="12700" marR="5715" algn="just">
              <a:lnSpc>
                <a:spcPct val="100000"/>
              </a:lnSpc>
            </a:pPr>
            <a:endParaRPr lang="fr-FR" sz="1100" spc="-5" dirty="0">
              <a:solidFill>
                <a:srgbClr val="FFFFFF"/>
              </a:solidFill>
              <a:latin typeface="Arial MT"/>
              <a:cs typeface="Arial MT"/>
            </a:endParaRPr>
          </a:p>
          <a:p>
            <a:pPr marL="12700" marR="5715" algn="just">
              <a:lnSpc>
                <a:spcPct val="100000"/>
              </a:lnSpc>
            </a:pPr>
            <a:r>
              <a:rPr lang="fr-FR" sz="1100" spc="-5" dirty="0" smtClean="0">
                <a:solidFill>
                  <a:srgbClr val="FFFFFF"/>
                </a:solidFill>
                <a:latin typeface="Arial MT"/>
                <a:cs typeface="Arial MT"/>
              </a:rPr>
              <a:t>13/ Relevé d’identité bancaire</a:t>
            </a:r>
            <a:endParaRPr sz="1100" dirty="0">
              <a:latin typeface="Arial MT"/>
              <a:cs typeface="Arial MT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127248" y="0"/>
            <a:ext cx="175260" cy="7559040"/>
          </a:xfrm>
          <a:custGeom>
            <a:avLst/>
            <a:gdLst/>
            <a:ahLst/>
            <a:cxnLst/>
            <a:rect l="l" t="t" r="r" b="b"/>
            <a:pathLst>
              <a:path w="175260" h="7559040">
                <a:moveTo>
                  <a:pt x="175260" y="0"/>
                </a:moveTo>
                <a:lnTo>
                  <a:pt x="0" y="0"/>
                </a:lnTo>
                <a:lnTo>
                  <a:pt x="0" y="7559040"/>
                </a:lnTo>
                <a:lnTo>
                  <a:pt x="175260" y="7559040"/>
                </a:lnTo>
                <a:lnTo>
                  <a:pt x="175260" y="0"/>
                </a:lnTo>
                <a:close/>
              </a:path>
            </a:pathLst>
          </a:custGeom>
          <a:solidFill>
            <a:srgbClr val="00AD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801111" y="0"/>
            <a:ext cx="175260" cy="7559040"/>
          </a:xfrm>
          <a:custGeom>
            <a:avLst/>
            <a:gdLst/>
            <a:ahLst/>
            <a:cxnLst/>
            <a:rect l="l" t="t" r="r" b="b"/>
            <a:pathLst>
              <a:path w="175260" h="7559040">
                <a:moveTo>
                  <a:pt x="175260" y="0"/>
                </a:moveTo>
                <a:lnTo>
                  <a:pt x="0" y="0"/>
                </a:lnTo>
                <a:lnTo>
                  <a:pt x="0" y="7559040"/>
                </a:lnTo>
                <a:lnTo>
                  <a:pt x="175260" y="7559040"/>
                </a:lnTo>
                <a:lnTo>
                  <a:pt x="175260" y="0"/>
                </a:lnTo>
                <a:close/>
              </a:path>
            </a:pathLst>
          </a:custGeom>
          <a:solidFill>
            <a:srgbClr val="FFDD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471927" y="0"/>
            <a:ext cx="173990" cy="7559040"/>
          </a:xfrm>
          <a:custGeom>
            <a:avLst/>
            <a:gdLst/>
            <a:ahLst/>
            <a:cxnLst/>
            <a:rect l="l" t="t" r="r" b="b"/>
            <a:pathLst>
              <a:path w="173989" h="7559040">
                <a:moveTo>
                  <a:pt x="173736" y="0"/>
                </a:moveTo>
                <a:lnTo>
                  <a:pt x="0" y="0"/>
                </a:lnTo>
                <a:lnTo>
                  <a:pt x="0" y="7559040"/>
                </a:lnTo>
                <a:lnTo>
                  <a:pt x="173736" y="7559040"/>
                </a:lnTo>
                <a:lnTo>
                  <a:pt x="173736" y="0"/>
                </a:lnTo>
                <a:close/>
              </a:path>
            </a:pathLst>
          </a:custGeom>
          <a:solidFill>
            <a:srgbClr val="00ADB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5500" y="5867845"/>
            <a:ext cx="751332" cy="732980"/>
          </a:xfrm>
          <a:prstGeom prst="rect">
            <a:avLst/>
          </a:prstGeom>
        </p:spPr>
      </p:pic>
      <p:pic>
        <p:nvPicPr>
          <p:cNvPr id="22" name="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3691" y="5050114"/>
            <a:ext cx="1173480" cy="647700"/>
          </a:xfrm>
          <a:prstGeom prst="rect">
            <a:avLst/>
          </a:prstGeom>
        </p:spPr>
      </p:pic>
      <p:pic>
        <p:nvPicPr>
          <p:cNvPr id="15" name="Image 14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941" y="6665216"/>
            <a:ext cx="848546" cy="84854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A3838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567</TotalTime>
  <Words>780</Words>
  <Application>Microsoft Office PowerPoint</Application>
  <PresentationFormat>Personnalisé</PresentationFormat>
  <Paragraphs>135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Arial MT</vt:lpstr>
      <vt:lpstr>Calibri</vt:lpstr>
      <vt:lpstr>Dubai</vt:lpstr>
      <vt:lpstr>Segoe UI Symbol</vt:lpstr>
      <vt:lpstr>Times New Roman</vt:lpstr>
      <vt:lpstr>Office Theme</vt:lpstr>
      <vt:lpstr>Communauté d’Agglomération</vt:lpstr>
      <vt:lpstr>Présentation PowerPoint</vt:lpstr>
      <vt:lpstr>Présentation PowerPoint</vt:lpstr>
      <vt:lpstr>Description de votre projet</vt:lpstr>
      <vt:lpstr>Description de votre projet</vt:lpstr>
      <vt:lpstr>Votre projet est-il en adéquation avec les critères de sélection (voir p.6 du dossier du candidat)?</vt:lpstr>
      <vt:lpstr>Le financement du projet et l’accompagnement ?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Adrien SANQUER</dc:creator>
  <cp:lastModifiedBy>Arnaud GOICHON</cp:lastModifiedBy>
  <cp:revision>32</cp:revision>
  <cp:lastPrinted>2024-10-23T12:13:52Z</cp:lastPrinted>
  <dcterms:created xsi:type="dcterms:W3CDTF">2022-08-11T13:04:56Z</dcterms:created>
  <dcterms:modified xsi:type="dcterms:W3CDTF">2025-09-22T09:07:14Z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2022-08-11T00:00:00Z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2022-08-11T00:00:00Z</vt:filetime>
  </property>
</Properties>
</file>